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  <p:sldMasterId id="2147483670" r:id="rId6"/>
    <p:sldMasterId id="2147483690" r:id="rId7"/>
    <p:sldMasterId id="2147483709" r:id="rId8"/>
  </p:sldMasterIdLst>
  <p:notesMasterIdLst>
    <p:notesMasterId r:id="rId15"/>
  </p:notesMasterIdLst>
  <p:handoutMasterIdLst>
    <p:handoutMasterId r:id="rId16"/>
  </p:handoutMasterIdLst>
  <p:sldIdLst>
    <p:sldId id="362" r:id="rId9"/>
    <p:sldId id="382" r:id="rId10"/>
    <p:sldId id="390" r:id="rId11"/>
    <p:sldId id="391" r:id="rId12"/>
    <p:sldId id="392" r:id="rId13"/>
    <p:sldId id="389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EC147-B148-9953-4115-5819E0215530}" name="Anders Kofoed-Wiuff" initials="AK" userId="S::akw@eaea.dk::0214e73e-277f-4f7e-9855-de3fa4c065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F720D-57C3-4273-AC66-06A776E2F917}" v="453" dt="2025-03-17T14:27:28.384"/>
    <p1510:client id="{A95CEE62-3CD2-5081-1DAD-A34A910402DB}" v="4" dt="2025-03-17T14:19:0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Rysbjerg Møller" userId="14bcb569-5555-42b5-843d-b54ffcddd5b5" providerId="ADAL" clId="{1D7F720D-57C3-4273-AC66-06A776E2F917}"/>
    <pc:docChg chg="custSel addSld delSld modSld">
      <pc:chgData name="Rune Rysbjerg Møller" userId="14bcb569-5555-42b5-843d-b54ffcddd5b5" providerId="ADAL" clId="{1D7F720D-57C3-4273-AC66-06A776E2F917}" dt="2025-03-17T14:27:28.384" v="573" actId="478"/>
      <pc:docMkLst>
        <pc:docMk/>
      </pc:docMkLst>
      <pc:sldChg chg="addSp delSp modSp mod">
        <pc:chgData name="Rune Rysbjerg Møller" userId="14bcb569-5555-42b5-843d-b54ffcddd5b5" providerId="ADAL" clId="{1D7F720D-57C3-4273-AC66-06A776E2F917}" dt="2025-03-17T14:27:28.384" v="573" actId="478"/>
        <pc:sldMkLst>
          <pc:docMk/>
          <pc:sldMk cId="3330593487" sldId="362"/>
        </pc:sldMkLst>
        <pc:spChg chg="del">
          <ac:chgData name="Rune Rysbjerg Møller" userId="14bcb569-5555-42b5-843d-b54ffcddd5b5" providerId="ADAL" clId="{1D7F720D-57C3-4273-AC66-06A776E2F917}" dt="2025-03-17T14:27:26.945" v="571" actId="478"/>
          <ac:spMkLst>
            <pc:docMk/>
            <pc:sldMk cId="3330593487" sldId="362"/>
            <ac:spMk id="4" creationId="{59E92A9D-C405-244C-B7A6-4ADA318F9045}"/>
          </ac:spMkLst>
        </pc:spChg>
        <pc:spChg chg="add del mod">
          <ac:chgData name="Rune Rysbjerg Møller" userId="14bcb569-5555-42b5-843d-b54ffcddd5b5" providerId="ADAL" clId="{1D7F720D-57C3-4273-AC66-06A776E2F917}" dt="2025-03-17T14:27:28.384" v="573" actId="478"/>
          <ac:spMkLst>
            <pc:docMk/>
            <pc:sldMk cId="3330593487" sldId="362"/>
            <ac:spMk id="5" creationId="{BE099435-07C3-8554-D4B0-94A142F08932}"/>
          </ac:spMkLst>
        </pc:spChg>
      </pc:sldChg>
      <pc:sldChg chg="modSp mod">
        <pc:chgData name="Rune Rysbjerg Møller" userId="14bcb569-5555-42b5-843d-b54ffcddd5b5" providerId="ADAL" clId="{1D7F720D-57C3-4273-AC66-06A776E2F917}" dt="2025-03-17T13:29:53.863" v="48" actId="5793"/>
        <pc:sldMkLst>
          <pc:docMk/>
          <pc:sldMk cId="3237869827" sldId="382"/>
        </pc:sldMkLst>
        <pc:spChg chg="mod">
          <ac:chgData name="Rune Rysbjerg Møller" userId="14bcb569-5555-42b5-843d-b54ffcddd5b5" providerId="ADAL" clId="{1D7F720D-57C3-4273-AC66-06A776E2F917}" dt="2025-03-17T13:29:53.863" v="48" actId="5793"/>
          <ac:spMkLst>
            <pc:docMk/>
            <pc:sldMk cId="3237869827" sldId="382"/>
            <ac:spMk id="2" creationId="{D2A8542A-607C-3DD3-98CD-F1A59980781C}"/>
          </ac:spMkLst>
        </pc:spChg>
      </pc:sldChg>
      <pc:sldChg chg="modSp mod">
        <pc:chgData name="Rune Rysbjerg Møller" userId="14bcb569-5555-42b5-843d-b54ffcddd5b5" providerId="ADAL" clId="{1D7F720D-57C3-4273-AC66-06A776E2F917}" dt="2025-03-17T13:44:14.894" v="225" actId="20577"/>
        <pc:sldMkLst>
          <pc:docMk/>
          <pc:sldMk cId="2054965425" sldId="390"/>
        </pc:sldMkLst>
        <pc:spChg chg="mod">
          <ac:chgData name="Rune Rysbjerg Møller" userId="14bcb569-5555-42b5-843d-b54ffcddd5b5" providerId="ADAL" clId="{1D7F720D-57C3-4273-AC66-06A776E2F917}" dt="2025-03-17T13:30:42.249" v="73" actId="20577"/>
          <ac:spMkLst>
            <pc:docMk/>
            <pc:sldMk cId="2054965425" sldId="390"/>
            <ac:spMk id="3" creationId="{48B0095B-7715-BF3C-51CF-8102DF5774C2}"/>
          </ac:spMkLst>
        </pc:spChg>
        <pc:graphicFrameChg chg="mod">
          <ac:chgData name="Rune Rysbjerg Møller" userId="14bcb569-5555-42b5-843d-b54ffcddd5b5" providerId="ADAL" clId="{1D7F720D-57C3-4273-AC66-06A776E2F917}" dt="2025-03-17T13:44:14.894" v="225" actId="20577"/>
          <ac:graphicFrameMkLst>
            <pc:docMk/>
            <pc:sldMk cId="2054965425" sldId="390"/>
            <ac:graphicFrameMk id="6" creationId="{9B7EBCB4-A4B7-373A-03F1-A09863220931}"/>
          </ac:graphicFrameMkLst>
        </pc:graphicFrameChg>
      </pc:sldChg>
      <pc:sldChg chg="modSp mod modCm">
        <pc:chgData name="Rune Rysbjerg Møller" userId="14bcb569-5555-42b5-843d-b54ffcddd5b5" providerId="ADAL" clId="{1D7F720D-57C3-4273-AC66-06A776E2F917}" dt="2025-03-17T14:27:13.313" v="557" actId="20577"/>
        <pc:sldMkLst>
          <pc:docMk/>
          <pc:sldMk cId="1571109294" sldId="391"/>
        </pc:sldMkLst>
        <pc:spChg chg="mod">
          <ac:chgData name="Rune Rysbjerg Møller" userId="14bcb569-5555-42b5-843d-b54ffcddd5b5" providerId="ADAL" clId="{1D7F720D-57C3-4273-AC66-06A776E2F917}" dt="2025-03-17T14:27:13.313" v="557" actId="20577"/>
          <ac:spMkLst>
            <pc:docMk/>
            <pc:sldMk cId="1571109294" sldId="391"/>
            <ac:spMk id="3" creationId="{433000C6-5ACC-FB47-4135-BE53237178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une Rysbjerg Møller" userId="14bcb569-5555-42b5-843d-b54ffcddd5b5" providerId="ADAL" clId="{1D7F720D-57C3-4273-AC66-06A776E2F917}" dt="2025-03-17T14:23:12.276" v="284" actId="20577"/>
              <pc2:cmMkLst xmlns:pc2="http://schemas.microsoft.com/office/powerpoint/2019/9/main/command">
                <pc:docMk/>
                <pc:sldMk cId="1571109294" sldId="391"/>
                <pc2:cmMk id="{EF729CA7-E886-4997-8351-DA2D95FE1648}"/>
              </pc2:cmMkLst>
            </pc226:cmChg>
          </p:ext>
        </pc:extLst>
      </pc:sldChg>
      <pc:sldChg chg="addSp modSp mod">
        <pc:chgData name="Rune Rysbjerg Møller" userId="14bcb569-5555-42b5-843d-b54ffcddd5b5" providerId="ADAL" clId="{1D7F720D-57C3-4273-AC66-06A776E2F917}" dt="2025-03-17T14:27:19.364" v="570" actId="20577"/>
        <pc:sldMkLst>
          <pc:docMk/>
          <pc:sldMk cId="3080006972" sldId="392"/>
        </pc:sldMkLst>
        <pc:spChg chg="mod">
          <ac:chgData name="Rune Rysbjerg Møller" userId="14bcb569-5555-42b5-843d-b54ffcddd5b5" providerId="ADAL" clId="{1D7F720D-57C3-4273-AC66-06A776E2F917}" dt="2025-03-17T14:27:19.364" v="570" actId="20577"/>
          <ac:spMkLst>
            <pc:docMk/>
            <pc:sldMk cId="3080006972" sldId="392"/>
            <ac:spMk id="3" creationId="{49A5FB93-6F54-CD98-0C4A-1FA6C23B3A96}"/>
          </ac:spMkLst>
        </pc:spChg>
        <pc:spChg chg="add mod ord">
          <ac:chgData name="Rune Rysbjerg Møller" userId="14bcb569-5555-42b5-843d-b54ffcddd5b5" providerId="ADAL" clId="{1D7F720D-57C3-4273-AC66-06A776E2F917}" dt="2025-03-17T13:39:16.409" v="164" actId="171"/>
          <ac:spMkLst>
            <pc:docMk/>
            <pc:sldMk cId="3080006972" sldId="392"/>
            <ac:spMk id="7" creationId="{D07898AD-B2CC-DCE5-96C1-0A70AA04B4E3}"/>
          </ac:spMkLst>
        </pc:spChg>
        <pc:graphicFrameChg chg="mod">
          <ac:chgData name="Rune Rysbjerg Møller" userId="14bcb569-5555-42b5-843d-b54ffcddd5b5" providerId="ADAL" clId="{1D7F720D-57C3-4273-AC66-06A776E2F917}" dt="2025-03-17T13:38:41.329" v="159"/>
          <ac:graphicFrameMkLst>
            <pc:docMk/>
            <pc:sldMk cId="3080006972" sldId="392"/>
            <ac:graphicFrameMk id="6" creationId="{11269384-D243-4E10-89EB-3F0AF8102D85}"/>
          </ac:graphicFrameMkLst>
        </pc:graphicFrameChg>
      </pc:sldChg>
      <pc:sldChg chg="new del">
        <pc:chgData name="Rune Rysbjerg Møller" userId="14bcb569-5555-42b5-843d-b54ffcddd5b5" providerId="ADAL" clId="{1D7F720D-57C3-4273-AC66-06A776E2F917}" dt="2025-03-17T13:28:54.422" v="3" actId="47"/>
        <pc:sldMkLst>
          <pc:docMk/>
          <pc:sldMk cId="2275039241" sldId="393"/>
        </pc:sldMkLst>
      </pc:sldChg>
      <pc:sldChg chg="del">
        <pc:chgData name="Rune Rysbjerg Møller" userId="14bcb569-5555-42b5-843d-b54ffcddd5b5" providerId="ADAL" clId="{1D7F720D-57C3-4273-AC66-06A776E2F917}" dt="2025-03-17T14:22:34.461" v="227" actId="47"/>
        <pc:sldMkLst>
          <pc:docMk/>
          <pc:sldMk cId="4187273963" sldId="393"/>
        </pc:sldMkLst>
      </pc:sldChg>
    </pc:docChg>
  </pc:docChgLst>
  <pc:docChgLst>
    <pc:chgData name="Anders Kofoed-Wiuff" userId="S::akw@eaea.dk::0214e73e-277f-4f7e-9855-de3fa4c06584" providerId="AD" clId="Web-{A95CEE62-3CD2-5081-1DAD-A34A910402DB}"/>
    <pc:docChg chg="mod addSld">
      <pc:chgData name="Anders Kofoed-Wiuff" userId="S::akw@eaea.dk::0214e73e-277f-4f7e-9855-de3fa4c06584" providerId="AD" clId="Web-{A95CEE62-3CD2-5081-1DAD-A34A910402DB}" dt="2025-03-17T14:18:16.469" v="1"/>
      <pc:docMkLst>
        <pc:docMk/>
      </pc:docMkLst>
      <pc:sldChg chg="new">
        <pc:chgData name="Anders Kofoed-Wiuff" userId="S::akw@eaea.dk::0214e73e-277f-4f7e-9855-de3fa4c06584" providerId="AD" clId="Web-{A95CEE62-3CD2-5081-1DAD-A34A910402DB}" dt="2025-03-17T14:18:16.469" v="1"/>
        <pc:sldMkLst>
          <pc:docMk/>
          <pc:sldMk cId="4187273963" sldId="3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7E_C0FDF90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aenergianalyse.sharepoint.com/sites/Projekter2025/25040/Delte%20dokumenter/3%25-krav/Beregninger%20-%203%25-kra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aenergianalyse.sharepoint.com/sites/Projekter2025/25040/Delte%20dokumenter/3%25-krav/Beregninger%20-%203%25-kra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aenergianalyse.sharepoint.com/sites/Projekter2025/25040/Delte%20dokumenter/3%25-krav/Beregninger%20-%203%25-krav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Udvikling af energimærker ved indfrielse af 3%-krav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6"/>
          <c:order val="0"/>
          <c:tx>
            <c:strRef>
              <c:f>Udgangspunkt!$G$27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Udgangspunkt!$H$27:$M$27</c:f>
              <c:numCache>
                <c:formatCode>_-* #,##0_-;\-* #,##0_-;_-* "-"??_-;_-@_-</c:formatCode>
                <c:ptCount val="6"/>
                <c:pt idx="0">
                  <c:v>925</c:v>
                </c:pt>
                <c:pt idx="1">
                  <c:v>925</c:v>
                </c:pt>
                <c:pt idx="2">
                  <c:v>925</c:v>
                </c:pt>
                <c:pt idx="3">
                  <c:v>925</c:v>
                </c:pt>
                <c:pt idx="4">
                  <c:v>925</c:v>
                </c:pt>
                <c:pt idx="5">
                  <c:v>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E-401A-B738-0A2768B47F01}"/>
            </c:ext>
          </c:extLst>
        </c:ser>
        <c:ser>
          <c:idx val="5"/>
          <c:order val="1"/>
          <c:tx>
            <c:strRef>
              <c:f>Udgangspunkt!$G$26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Udgangspunkt!$H$26:$M$26</c:f>
              <c:numCache>
                <c:formatCode>_-* #,##0_-;\-* #,##0_-;_-* "-"??_-;_-@_-</c:formatCode>
                <c:ptCount val="6"/>
                <c:pt idx="0">
                  <c:v>1608</c:v>
                </c:pt>
                <c:pt idx="1">
                  <c:v>1608</c:v>
                </c:pt>
                <c:pt idx="2">
                  <c:v>1608</c:v>
                </c:pt>
                <c:pt idx="3">
                  <c:v>1608</c:v>
                </c:pt>
                <c:pt idx="4">
                  <c:v>1608</c:v>
                </c:pt>
                <c:pt idx="5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E-401A-B738-0A2768B47F01}"/>
            </c:ext>
          </c:extLst>
        </c:ser>
        <c:ser>
          <c:idx val="4"/>
          <c:order val="2"/>
          <c:tx>
            <c:strRef>
              <c:f>Udgangspunkt!$G$25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Udgangspunkt!$H$25:$M$25</c:f>
              <c:numCache>
                <c:formatCode>_-* #,##0_-;\-* #,##0_-;_-* "-"??_-;_-@_-</c:formatCode>
                <c:ptCount val="6"/>
                <c:pt idx="0">
                  <c:v>2237</c:v>
                </c:pt>
                <c:pt idx="1">
                  <c:v>2237</c:v>
                </c:pt>
                <c:pt idx="2">
                  <c:v>2237</c:v>
                </c:pt>
                <c:pt idx="3">
                  <c:v>2237</c:v>
                </c:pt>
                <c:pt idx="4">
                  <c:v>2237</c:v>
                </c:pt>
                <c:pt idx="5">
                  <c:v>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E-401A-B738-0A2768B47F01}"/>
            </c:ext>
          </c:extLst>
        </c:ser>
        <c:ser>
          <c:idx val="2"/>
          <c:order val="3"/>
          <c:tx>
            <c:strRef>
              <c:f>Udgangspunkt!$G$23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Udgangspunkt!$H$23:$M$23</c:f>
              <c:numCache>
                <c:formatCode>_-* #,##0_-;\-* #,##0_-;_-* "-"??_-;_-@_-</c:formatCode>
                <c:ptCount val="6"/>
                <c:pt idx="0">
                  <c:v>9217</c:v>
                </c:pt>
                <c:pt idx="1">
                  <c:v>8375.4699999999993</c:v>
                </c:pt>
                <c:pt idx="2">
                  <c:v>7533.94</c:v>
                </c:pt>
                <c:pt idx="3">
                  <c:v>6692.41</c:v>
                </c:pt>
                <c:pt idx="4">
                  <c:v>5850.88</c:v>
                </c:pt>
                <c:pt idx="5">
                  <c:v>5009.3500000000004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E-401A-B738-0A2768B47F01}"/>
            </c:ext>
          </c:extLst>
        </c:ser>
        <c:ser>
          <c:idx val="3"/>
          <c:order val="4"/>
          <c:tx>
            <c:strRef>
              <c:f>Udgangspunkt!$G$24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Udgangspunkt!$H$24:$M$24</c:f>
              <c:numCache>
                <c:formatCode>_-* #,##0_-;\-* #,##0_-;_-* "-"??_-;_-@_-</c:formatCode>
                <c:ptCount val="6"/>
                <c:pt idx="0">
                  <c:v>6508</c:v>
                </c:pt>
                <c:pt idx="1">
                  <c:v>6508</c:v>
                </c:pt>
                <c:pt idx="2">
                  <c:v>6508</c:v>
                </c:pt>
                <c:pt idx="3">
                  <c:v>6508</c:v>
                </c:pt>
                <c:pt idx="4">
                  <c:v>6508</c:v>
                </c:pt>
                <c:pt idx="5">
                  <c:v>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2E-401A-B738-0A2768B47F01}"/>
            </c:ext>
          </c:extLst>
        </c:ser>
        <c:ser>
          <c:idx val="1"/>
          <c:order val="5"/>
          <c:tx>
            <c:strRef>
              <c:f>Udgangspunkt!$G$22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Udgangspunkt!$H$22:$M$22</c:f>
              <c:numCache>
                <c:formatCode>_-* #,##0_-;\-* #,##0_-;_-* "-"??_-;_-@_-</c:formatCode>
                <c:ptCount val="6"/>
                <c:pt idx="0">
                  <c:v>3803</c:v>
                </c:pt>
                <c:pt idx="1">
                  <c:v>4644.53</c:v>
                </c:pt>
                <c:pt idx="2">
                  <c:v>5486.0599999999995</c:v>
                </c:pt>
                <c:pt idx="3">
                  <c:v>6327.5899999999992</c:v>
                </c:pt>
                <c:pt idx="4">
                  <c:v>7169.119999999999</c:v>
                </c:pt>
                <c:pt idx="5">
                  <c:v>8010.6499999999987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2E-401A-B738-0A2768B47F01}"/>
            </c:ext>
          </c:extLst>
        </c:ser>
        <c:ser>
          <c:idx val="0"/>
          <c:order val="6"/>
          <c:tx>
            <c:strRef>
              <c:f>Udgangspunkt!$G$21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Udgangspunkt!$H$20:$M$20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Udgangspunkt!$H$21:$M$21</c:f>
              <c:numCache>
                <c:formatCode>_-* #,##0_-;\-* #,##0_-;_-* "-"??_-;_-@_-</c:formatCode>
                <c:ptCount val="6"/>
                <c:pt idx="0">
                  <c:v>3753</c:v>
                </c:pt>
                <c:pt idx="1">
                  <c:v>3753</c:v>
                </c:pt>
                <c:pt idx="2">
                  <c:v>3753</c:v>
                </c:pt>
                <c:pt idx="3">
                  <c:v>3753</c:v>
                </c:pt>
                <c:pt idx="4">
                  <c:v>3753</c:v>
                </c:pt>
                <c:pt idx="5">
                  <c:v>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2E-401A-B738-0A2768B4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6643391"/>
        <c:axId val="366643871"/>
      </c:barChart>
      <c:catAx>
        <c:axId val="36664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6643871"/>
        <c:crosses val="autoZero"/>
        <c:auto val="1"/>
        <c:lblAlgn val="ctr"/>
        <c:lblOffset val="100"/>
        <c:noMultiLvlLbl val="0"/>
      </c:catAx>
      <c:valAx>
        <c:axId val="36664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1.000 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664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Investeringsbehov for at flytte en bygning fra energimærke C til energimærke 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Udgangspunkt!$B$109</c:f>
              <c:strCache>
                <c:ptCount val="1"/>
                <c:pt idx="0">
                  <c:v>Basisinvestering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Udgangspunkt!$C$108</c:f>
              <c:strCache>
                <c:ptCount val="1"/>
                <c:pt idx="0">
                  <c:v>C -&gt; B</c:v>
                </c:pt>
              </c:strCache>
            </c:strRef>
          </c:cat>
          <c:val>
            <c:numRef>
              <c:f>Udgangspunkt!$C$109</c:f>
              <c:numCache>
                <c:formatCode>_-* #,##0_-;\-* #,##0_-;_-* "-"??_-;_-@_-</c:formatCode>
                <c:ptCount val="1"/>
                <c:pt idx="0">
                  <c:v>1366.9448833608142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C-4D76-9785-3C5AE1B8643F}"/>
            </c:ext>
          </c:extLst>
        </c:ser>
        <c:ser>
          <c:idx val="1"/>
          <c:order val="1"/>
          <c:tx>
            <c:strRef>
              <c:f>Udgangspunkt!$B$110</c:f>
              <c:strCache>
                <c:ptCount val="1"/>
                <c:pt idx="0">
                  <c:v>Energiinvestering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Udgangspunkt!$C$108</c:f>
              <c:strCache>
                <c:ptCount val="1"/>
                <c:pt idx="0">
                  <c:v>C -&gt; B</c:v>
                </c:pt>
              </c:strCache>
            </c:strRef>
          </c:cat>
          <c:val>
            <c:numRef>
              <c:f>Udgangspunkt!$C$110</c:f>
              <c:numCache>
                <c:formatCode>_-* #,##0_-;\-* #,##0_-;_-* "-"??_-;_-@_-</c:formatCode>
                <c:ptCount val="1"/>
                <c:pt idx="0">
                  <c:v>47.596647220578532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C-4D76-9785-3C5AE1B86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866336"/>
        <c:axId val="106869216"/>
      </c:barChart>
      <c:catAx>
        <c:axId val="1068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869216"/>
        <c:crosses val="autoZero"/>
        <c:auto val="1"/>
        <c:lblAlgn val="ctr"/>
        <c:lblOffset val="100"/>
        <c:noMultiLvlLbl val="0"/>
      </c:catAx>
      <c:valAx>
        <c:axId val="1068692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a-DK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Kr./m2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a-DK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68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Investeringsbehov: Nuværende forløb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Udgangspunkt!$B$113</c:f>
              <c:strCache>
                <c:ptCount val="1"/>
                <c:pt idx="0">
                  <c:v>Basisinvestering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Udgangspunkt!$C$112</c:f>
              <c:strCache>
                <c:ptCount val="1"/>
                <c:pt idx="0">
                  <c:v>Nuværende forløb</c:v>
                </c:pt>
              </c:strCache>
            </c:strRef>
          </c:cat>
          <c:val>
            <c:numRef>
              <c:f>Udgangspunkt!$C$113</c:f>
              <c:numCache>
                <c:formatCode>_-* #,##0_-;\-* #,##0_-;_-* "-"??_-;_-@_-</c:formatCode>
                <c:ptCount val="1"/>
                <c:pt idx="0">
                  <c:v>766.85607956541674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C-491F-9A15-B0C2283ECC65}"/>
            </c:ext>
          </c:extLst>
        </c:ser>
        <c:ser>
          <c:idx val="1"/>
          <c:order val="1"/>
          <c:tx>
            <c:strRef>
              <c:f>Udgangspunkt!$B$114</c:f>
              <c:strCache>
                <c:ptCount val="1"/>
                <c:pt idx="0">
                  <c:v>Energiinvestering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Udgangspunkt!$C$112</c:f>
              <c:strCache>
                <c:ptCount val="1"/>
                <c:pt idx="0">
                  <c:v>Nuværende forløb</c:v>
                </c:pt>
              </c:strCache>
            </c:strRef>
          </c:cat>
          <c:val>
            <c:numRef>
              <c:f>Udgangspunkt!$C$114</c:f>
              <c:numCache>
                <c:formatCode>_-* #,##0_-;\-* #,##0_-;_-* "-"??_-;_-@_-</c:formatCode>
                <c:ptCount val="1"/>
                <c:pt idx="0">
                  <c:v>26.701719090744554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C-491F-9A15-B0C2283EC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447920"/>
        <c:axId val="359452720"/>
      </c:barChart>
      <c:catAx>
        <c:axId val="35944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59452720"/>
        <c:crosses val="autoZero"/>
        <c:auto val="1"/>
        <c:lblAlgn val="ctr"/>
        <c:lblOffset val="100"/>
        <c:noMultiLvlLbl val="0"/>
      </c:catAx>
      <c:valAx>
        <c:axId val="35945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Mio. kr./år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5944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Investeringsbehov: Nuværende forløb og 3%-krav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3986316967731974"/>
          <c:y val="0.1675369736848758"/>
          <c:w val="0.83317604600895478"/>
          <c:h val="0.7594726035991687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Udgangspunkt!$B$115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Udgangspunkt!$C$112:$E$112</c:f>
              <c:strCache>
                <c:ptCount val="3"/>
                <c:pt idx="0">
                  <c:v>Nuværende forløb</c:v>
                </c:pt>
                <c:pt idx="1">
                  <c:v>Merinvestering</c:v>
                </c:pt>
                <c:pt idx="2">
                  <c:v>3%-krav</c:v>
                </c:pt>
              </c:strCache>
            </c:strRef>
          </c:cat>
          <c:val>
            <c:numRef>
              <c:f>Udgangspunkt!$C$115:$E$115</c:f>
              <c:numCache>
                <c:formatCode>_-* #,##0_-;\-* #,##0_-;_-* "-"??_-;_-@_-</c:formatCode>
                <c:ptCount val="3"/>
                <c:pt idx="1">
                  <c:v>793.55779865616125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5-4782-8D0B-B8C3F385302A}"/>
            </c:ext>
          </c:extLst>
        </c:ser>
        <c:ser>
          <c:idx val="0"/>
          <c:order val="1"/>
          <c:tx>
            <c:strRef>
              <c:f>Udgangspunkt!$B$113</c:f>
              <c:strCache>
                <c:ptCount val="1"/>
                <c:pt idx="0">
                  <c:v>Basisinvestering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Udgangspunkt!$C$112:$E$112</c:f>
              <c:strCache>
                <c:ptCount val="3"/>
                <c:pt idx="0">
                  <c:v>Nuværende forløb</c:v>
                </c:pt>
                <c:pt idx="1">
                  <c:v>Merinvestering</c:v>
                </c:pt>
                <c:pt idx="2">
                  <c:v>3%-krav</c:v>
                </c:pt>
              </c:strCache>
            </c:strRef>
          </c:cat>
          <c:val>
            <c:numRef>
              <c:f>Udgangspunkt!$C$113:$E$113</c:f>
              <c:numCache>
                <c:formatCode>_-* #,##0_-;\-* #,##0_-;_-* "-"??_-;_-@_-</c:formatCode>
                <c:ptCount val="3"/>
                <c:pt idx="0">
                  <c:v>766.85607956541674</c:v>
                </c:pt>
                <c:pt idx="1">
                  <c:v>384.11151222438878</c:v>
                </c:pt>
                <c:pt idx="2">
                  <c:v>1150.9675917898055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5-4782-8D0B-B8C3F385302A}"/>
            </c:ext>
          </c:extLst>
        </c:ser>
        <c:ser>
          <c:idx val="1"/>
          <c:order val="2"/>
          <c:tx>
            <c:strRef>
              <c:f>Udgangspunkt!$B$114</c:f>
              <c:strCache>
                <c:ptCount val="1"/>
                <c:pt idx="0">
                  <c:v>Energiinvestering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Udgangspunkt!$C$112:$E$112</c:f>
              <c:strCache>
                <c:ptCount val="3"/>
                <c:pt idx="0">
                  <c:v>Nuværende forløb</c:v>
                </c:pt>
                <c:pt idx="1">
                  <c:v>Merinvestering</c:v>
                </c:pt>
                <c:pt idx="2">
                  <c:v>3%-krav</c:v>
                </c:pt>
              </c:strCache>
            </c:strRef>
          </c:cat>
          <c:val>
            <c:numRef>
              <c:f>Udgangspunkt!$C$114:$E$114</c:f>
              <c:numCache>
                <c:formatCode>_-* #,##0_-;\-* #,##0_-;_-* "-"??_-;_-@_-</c:formatCode>
                <c:ptCount val="3"/>
                <c:pt idx="0">
                  <c:v>26.701719090744554</c:v>
                </c:pt>
                <c:pt idx="1">
                  <c:v>13.374657868982567</c:v>
                </c:pt>
                <c:pt idx="2">
                  <c:v>40.076376959727121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5-4782-8D0B-B8C3F3853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447920"/>
        <c:axId val="359452720"/>
      </c:barChart>
      <c:catAx>
        <c:axId val="35944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59452720"/>
        <c:crosses val="autoZero"/>
        <c:auto val="1"/>
        <c:lblAlgn val="ctr"/>
        <c:lblOffset val="100"/>
        <c:noMultiLvlLbl val="0"/>
      </c:catAx>
      <c:valAx>
        <c:axId val="35945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Mio. kr./år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5944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0.14118</cdr:x>
      <cdr:y>0.17248</cdr:y>
    </cdr:from>
    <cdr:to>
      <cdr:x>0.48762</cdr:x>
      <cdr:y>0.30368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0F4361CC-3457-EC6B-22C7-671375D24DED}"/>
            </a:ext>
          </a:extLst>
        </cdr:cNvPr>
        <cdr:cNvSpPr/>
      </cdr:nvSpPr>
      <cdr:spPr>
        <a:xfrm xmlns:a="http://schemas.openxmlformats.org/drawingml/2006/main">
          <a:off x="731520" y="750537"/>
          <a:ext cx="1795136" cy="570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a-DK" sz="1000" b="1" kern="1200" dirty="0">
              <a:ln>
                <a:noFill/>
              </a:ln>
            </a:rPr>
            <a:t>Merinvesterings-behovet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E60E6B-5A7B-4B60-A4E0-939A6B1C8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F4A5B-E690-492D-8A6C-0DFD7EC648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5A84-C2B3-4D42-905D-24E463DCD57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E699A-507A-41E7-BF2F-C441952205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B1464-EA72-448D-9913-0816D04D2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F871D-F716-4012-8859-16324264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3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DDA4-AE4A-490F-9281-0745158E4D4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4810-84D2-4864-A1B6-D1F5D503E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A4810-84D2-4864-A1B6-D1F5D503E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CE77B114-6A1A-9544-8AAB-5C90CE560D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112701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F2D1-892C-4051-BA63-F5306995AF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356350"/>
            <a:ext cx="9144000" cy="3701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0B248D-CF4E-2E4A-A93C-F46B42C6A83C}"/>
              </a:ext>
            </a:extLst>
          </p:cNvPr>
          <p:cNvSpPr/>
          <p:nvPr userDrawn="1"/>
        </p:nvSpPr>
        <p:spPr>
          <a:xfrm>
            <a:off x="11417300" y="6210300"/>
            <a:ext cx="7747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0B4A1-44D5-468C-97D8-9B51C3314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49844"/>
            <a:ext cx="4033381" cy="3962857"/>
          </a:xfrm>
          <a:solidFill>
            <a:schemeClr val="accent1"/>
          </a:solidFill>
        </p:spPr>
        <p:txBody>
          <a:bodyPr lIns="360000" rIns="90000"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grpSp>
        <p:nvGrpSpPr>
          <p:cNvPr id="7" name="Gruppe 3">
            <a:extLst>
              <a:ext uri="{FF2B5EF4-FFF2-40B4-BE49-F238E27FC236}">
                <a16:creationId xmlns:a16="http://schemas.microsoft.com/office/drawing/2014/main" id="{9FD39E11-12AE-4A36-AB76-64B71D7D7637}"/>
              </a:ext>
            </a:extLst>
          </p:cNvPr>
          <p:cNvGrpSpPr/>
          <p:nvPr userDrawn="1"/>
        </p:nvGrpSpPr>
        <p:grpSpPr>
          <a:xfrm>
            <a:off x="9666514" y="0"/>
            <a:ext cx="2525486" cy="1844316"/>
            <a:chOff x="9666514" y="-1"/>
            <a:chExt cx="2525486" cy="1844316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FD91BB24-11E7-4B13-9B60-4411E78D0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496" r="23070"/>
            <a:stretch/>
          </p:blipFill>
          <p:spPr>
            <a:xfrm>
              <a:off x="9666514" y="-1"/>
              <a:ext cx="2525486" cy="1844316"/>
            </a:xfrm>
            <a:prstGeom prst="rect">
              <a:avLst/>
            </a:prstGeom>
          </p:spPr>
        </p:pic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BA0234C3-8438-4E70-B504-22DAF27A2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8" r="718"/>
            <a:stretch/>
          </p:blipFill>
          <p:spPr bwMode="auto">
            <a:xfrm>
              <a:off x="10240304" y="354865"/>
              <a:ext cx="1877048" cy="52277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93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C058-F2EB-49EA-A183-8334E3A5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6145-93BC-42D5-973D-44185F222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8EFD-C010-47FE-BD43-2D6F4FFEB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520247-5A69-5A40-9B73-1ADDCE4C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43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628CA998-2208-4E07-BADC-F28487398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8C12FD95-7D92-6345-A06C-843CF9FE073B}"/>
              </a:ext>
            </a:extLst>
          </p:cNvPr>
          <p:cNvGrpSpPr/>
          <p:nvPr userDrawn="1"/>
        </p:nvGrpSpPr>
        <p:grpSpPr>
          <a:xfrm>
            <a:off x="809942" y="1742729"/>
            <a:ext cx="4962353" cy="704702"/>
            <a:chOff x="417597" y="1992086"/>
            <a:chExt cx="5370888" cy="704702"/>
          </a:xfrm>
          <a:solidFill>
            <a:schemeClr val="tx2"/>
          </a:solidFill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811262F-7BBF-2B43-A308-7FA7B655478C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C5BE088-2AE1-0F40-B724-F31CF5E442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2219" y="2207277"/>
              <a:ext cx="318212" cy="2743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1C4020-F622-054C-975B-6AED4EEC04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595" y="1744296"/>
            <a:ext cx="4537165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C316BA2-53F7-A440-AE81-0CCDE9FD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595" y="2739957"/>
            <a:ext cx="446126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6178E16-9D01-624C-95A7-665064B17D34}"/>
              </a:ext>
            </a:extLst>
          </p:cNvPr>
          <p:cNvGrpSpPr/>
          <p:nvPr userDrawn="1"/>
        </p:nvGrpSpPr>
        <p:grpSpPr>
          <a:xfrm>
            <a:off x="6411840" y="1742729"/>
            <a:ext cx="5069277" cy="704702"/>
            <a:chOff x="165763" y="1992086"/>
            <a:chExt cx="5379005" cy="704702"/>
          </a:xfrm>
          <a:solidFill>
            <a:schemeClr val="tx2"/>
          </a:solidFill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A4D7B07-2451-D346-B401-5764CC915AB6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22" name="Triangle 20">
              <a:extLst>
                <a:ext uri="{FF2B5EF4-FFF2-40B4-BE49-F238E27FC236}">
                  <a16:creationId xmlns:a16="http://schemas.microsoft.com/office/drawing/2014/main" id="{5E5F21E3-4576-884E-83D4-68B889FFE4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17" y="2207278"/>
              <a:ext cx="318212" cy="274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0E8EA1-2313-D242-A648-83DCC514C3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7086" y="1744296"/>
            <a:ext cx="4555951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EC58A6-2392-D148-A3B0-998310D2B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2739957"/>
            <a:ext cx="443275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FB084FC3-C1A6-0E47-8649-421ECA6E9DAD}"/>
              </a:ext>
            </a:extLst>
          </p:cNvPr>
          <p:cNvCxnSpPr>
            <a:cxnSpLocks/>
            <a:stCxn id="27" idx="2"/>
          </p:cNvCxnSpPr>
          <p:nvPr userDrawn="1"/>
        </p:nvCxnSpPr>
        <p:spPr>
          <a:xfrm flipH="1">
            <a:off x="6101080" y="1690688"/>
            <a:ext cx="28258" cy="437991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4620FB1-B85B-9A47-8B01-B5E35813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1" name="Pladsholder til sidefod 3">
            <a:extLst>
              <a:ext uri="{FF2B5EF4-FFF2-40B4-BE49-F238E27FC236}">
                <a16:creationId xmlns:a16="http://schemas.microsoft.com/office/drawing/2014/main" id="{F7B6E1E8-FF1D-2C4A-ACB2-FA357F754EF3}"/>
              </a:ext>
            </a:extLst>
          </p:cNvPr>
          <p:cNvSpPr txBox="1">
            <a:spLocks/>
          </p:cNvSpPr>
          <p:nvPr userDrawn="1"/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A2B195-2A6C-4DF8-B269-563C705C2F5D}" type="slidenum">
              <a:rPr lang="da-DK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da-DK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Grafik 56">
            <a:extLst>
              <a:ext uri="{FF2B5EF4-FFF2-40B4-BE49-F238E27FC236}">
                <a16:creationId xmlns:a16="http://schemas.microsoft.com/office/drawing/2014/main" id="{E1C8085A-F873-4F6F-B865-1B825AE5B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3ABB-23E3-4B9F-85E4-9F7B1635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9F0C-B972-4A51-8A57-C4B4C18F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3313-1810-4968-8D1B-0D5C5FA7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6C66-B276-40D1-8011-2AE383B4E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F42B7-492B-46D9-AD3F-975DA5C07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370FB9-D942-2348-BA3D-BE02AF20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Grafik 56">
            <a:extLst>
              <a:ext uri="{FF2B5EF4-FFF2-40B4-BE49-F238E27FC236}">
                <a16:creationId xmlns:a16="http://schemas.microsoft.com/office/drawing/2014/main" id="{2D1D9BA8-360E-4A7B-A9C4-80F4A7DD8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0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C4BE1-D065-974E-93AD-0FFC731E1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4DA3BBC-3374-C847-BC8D-177ED24061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DD6BF-9FC4-CE42-8F1A-6EB7B8609C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000" dirty="0"/>
            </a:lvl1pPr>
          </a:lstStyle>
          <a:p>
            <a:pPr marL="0" lvl="0" indent="0" algn="ctr">
              <a:buNone/>
            </a:pPr>
            <a:r>
              <a:rPr lang="da-DK"/>
              <a:t>MD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2EC59A-F948-8A4B-9E5E-89A8F2564F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98FC9B9-5FD8-8B46-B742-F21C8FBADD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1EB4E1-9A16-2E4F-8E2F-B4A91F8239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279BB1-D387-D541-9A8D-FA4F93A31E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CC2D6EB-C72A-3D4C-AA17-EC7DA9999F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73C49AE-F513-CE4C-BFEE-EA8A34720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AD3589C-5FBB-BB4E-BE5A-83EA804DC3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946C767-DB70-484F-9517-5ACC479C97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C004AC-457D-A047-A523-7560F564EC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1A67DAE-79AB-F741-B02F-14D5C790C5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07D8C47-33C0-0940-8F29-DDA0534E61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65965" y="4357456"/>
            <a:ext cx="851947" cy="34154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200" dirty="0"/>
            </a:lvl1pPr>
          </a:lstStyle>
          <a:p>
            <a:pPr marL="0" lvl="0" indent="0" algn="ctr">
              <a:buNone/>
            </a:pPr>
            <a:r>
              <a:rPr lang="da-DK"/>
              <a:t>Fase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76D3607-0306-E649-B831-E15318FC8F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62512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2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F664FD-9FF3-FB41-A905-7CAE6FD612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0334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3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E512789-EF5F-4049-8D5D-58DC7DE522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78156" y="4357456"/>
            <a:ext cx="774497" cy="34154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200" dirty="0"/>
            </a:lvl1pPr>
          </a:lstStyle>
          <a:p>
            <a:pPr marL="0" lvl="0" indent="0" algn="ctr">
              <a:buNone/>
            </a:pPr>
            <a:r>
              <a:rPr lang="da-DK"/>
              <a:t>Fase 4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C189683-AD81-134C-AB34-BF90A43DDC8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965960" y="2093354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8B9D3BD3-4C51-3E45-95C5-F8CF6745C103}"/>
              </a:ext>
            </a:extLst>
          </p:cNvPr>
          <p:cNvSpPr/>
          <p:nvPr userDrawn="1"/>
        </p:nvSpPr>
        <p:spPr>
          <a:xfrm>
            <a:off x="746759" y="3977516"/>
            <a:ext cx="10578465" cy="16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A833292-9D40-5946-A4FC-B1C046DB60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965960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46" name="Trekant 45">
            <a:extLst>
              <a:ext uri="{FF2B5EF4-FFF2-40B4-BE49-F238E27FC236}">
                <a16:creationId xmlns:a16="http://schemas.microsoft.com/office/drawing/2014/main" id="{57987D1E-E0FB-4941-A013-C853D662E0B4}"/>
              </a:ext>
            </a:extLst>
          </p:cNvPr>
          <p:cNvSpPr/>
          <p:nvPr userDrawn="1"/>
        </p:nvSpPr>
        <p:spPr>
          <a:xfrm rot="5400000">
            <a:off x="11128365" y="3946711"/>
            <a:ext cx="585289" cy="236210"/>
          </a:xfrm>
          <a:prstGeom prst="triangle">
            <a:avLst/>
          </a:prstGeom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729696E5-E7EB-AF49-88C1-5605DD449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" y="3769953"/>
            <a:ext cx="585290" cy="58529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A325EA7-EF06-AD46-9795-1EE7F0D3E8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38" y="3833998"/>
            <a:ext cx="58529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År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F73ADFD-A8CB-C54C-982D-EF827627954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32482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6BE8B3E-6EC0-934E-A4C8-E181C3C3F2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92117" y="2055840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ZA" sz="1000" b="0" i="0" kern="1200" dirty="0">
                <a:solidFill>
                  <a:schemeClr val="bg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pic>
        <p:nvPicPr>
          <p:cNvPr id="29" name="Grafik 56">
            <a:extLst>
              <a:ext uri="{FF2B5EF4-FFF2-40B4-BE49-F238E27FC236}">
                <a16:creationId xmlns:a16="http://schemas.microsoft.com/office/drawing/2014/main" id="{9D5BED6F-A194-437B-982D-89478224B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714B73-0F56-E84B-9728-28D97281F7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26" name="Grafik 17">
            <a:extLst>
              <a:ext uri="{FF2B5EF4-FFF2-40B4-BE49-F238E27FC236}">
                <a16:creationId xmlns:a16="http://schemas.microsoft.com/office/drawing/2014/main" id="{97D10191-9106-5942-B580-EC64504AE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00" y="-1626224"/>
            <a:ext cx="8242300" cy="8346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2100" y="381000"/>
            <a:ext cx="5575300" cy="50165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defRPr sz="2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to edit quote title style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580" y="5962860"/>
            <a:ext cx="3169920" cy="36512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Click to edit name style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9F86096F-4F32-4BA8-8745-3437A48CBA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22" name="Picture Placeholder 44">
            <a:extLst>
              <a:ext uri="{FF2B5EF4-FFF2-40B4-BE49-F238E27FC236}">
                <a16:creationId xmlns:a16="http://schemas.microsoft.com/office/drawing/2014/main" id="{151A4501-9023-8640-B8B4-B92D43A6D3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0300" y="39565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6A8C266-66F1-7F4D-9B88-194A80626F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7252" y="53444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FEEED8C-64D8-BB48-98EB-CDEEB5088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67252" y="56076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BAA9A6-F353-BE49-892B-33034DD5C39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26200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1876AF92-517F-F240-84D0-1E321BB76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3152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DE66B73-03DC-8147-A3CC-3E6BABEC59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3152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9" name="Picture Placeholder 44">
            <a:extLst>
              <a:ext uri="{FF2B5EF4-FFF2-40B4-BE49-F238E27FC236}">
                <a16:creationId xmlns:a16="http://schemas.microsoft.com/office/drawing/2014/main" id="{9150FB8D-9352-2D47-9C6C-A7262322E6D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68386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934FCA3B-46C5-234F-9686-D4FAA9E63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65338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84DBB6D-9BF0-2D40-AD68-8160894A11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5338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3" name="Picture Placeholder 44">
            <a:extLst>
              <a:ext uri="{FF2B5EF4-FFF2-40B4-BE49-F238E27FC236}">
                <a16:creationId xmlns:a16="http://schemas.microsoft.com/office/drawing/2014/main" id="{F8B3F176-60D8-5644-AC82-78DBC54E3D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7448" y="17594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31473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57ED2ED-81EE-3248-9953-27FC650134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" y="34105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FE0190D8-16FC-2B45-8041-34817AF840E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73348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A65ED84A-5688-CD42-9B80-47131FD552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0300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3C4282-35E8-3841-BC34-DA87C910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70300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61" name="Picture Placeholder 44">
            <a:extLst>
              <a:ext uri="{FF2B5EF4-FFF2-40B4-BE49-F238E27FC236}">
                <a16:creationId xmlns:a16="http://schemas.microsoft.com/office/drawing/2014/main" id="{3439F118-C603-E14A-B280-81E3BF2B77D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15534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B086CA0-FBF6-154F-9848-6EB0B7E0E0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12486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12BE255E-50A3-AA49-9856-E8C88447E7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2486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pic>
        <p:nvPicPr>
          <p:cNvPr id="25" name="Grafik 56">
            <a:extLst>
              <a:ext uri="{FF2B5EF4-FFF2-40B4-BE49-F238E27FC236}">
                <a16:creationId xmlns:a16="http://schemas.microsoft.com/office/drawing/2014/main" id="{FC6FF44A-9020-49C9-9DA2-DE4956F4B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096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99C89E90-A91F-8E4A-AEE4-24C69BEB9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113" y="904639"/>
            <a:ext cx="4294206" cy="5223029"/>
          </a:xfrm>
        </p:spPr>
        <p:txBody>
          <a:bodyPr anchor="ctr">
            <a:normAutofit/>
          </a:bodyPr>
          <a:lstStyle>
            <a:lvl1pPr marL="342900" indent="-342900">
              <a:lnSpc>
                <a:spcPct val="110000"/>
              </a:lnSpc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</p:txBody>
      </p:sp>
      <p:pic>
        <p:nvPicPr>
          <p:cNvPr id="11" name="Grafik 56">
            <a:extLst>
              <a:ext uri="{FF2B5EF4-FFF2-40B4-BE49-F238E27FC236}">
                <a16:creationId xmlns:a16="http://schemas.microsoft.com/office/drawing/2014/main" id="{0BEFB72A-CC66-4DB8-A39C-21275F0D3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641F4-D0FF-4DB1-963B-C084925F7A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BCD532-736A-443B-8F33-8333EF408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692" y="1714501"/>
            <a:ext cx="9781308" cy="3011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 smtClean="0">
                <a:solidFill>
                  <a:schemeClr val="lt1"/>
                </a:solidFill>
                <a:latin typeface="Leelawadee" panose="020B0502040204020203" pitchFamily="34" charset="-34"/>
                <a:cs typeface="+mn-cs"/>
              </a:defRPr>
            </a:lvl1pPr>
            <a:lvl2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GB" sz="1800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da-DK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5D54-4190-4078-BCB7-2417F978D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2001" y="2806885"/>
            <a:ext cx="3987800" cy="154137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00000"/>
              </a:lnSpc>
              <a:defRPr/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 Energianalyse er et konsulentfirma, der rådgiver og forsker inden for energi- og klimaområdet. Vores kunder er myndigheder, energiselskaber og brancheorganisationer, og vi arbejder både i Danmark og internationalt.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9DB41-680B-4FB7-9038-5FAD4645B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6716" y="2106052"/>
            <a:ext cx="4013085" cy="720318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Leelawadee" panose="020B0502040204020203" pitchFamily="34" charset="-34"/>
              </a:defRPr>
            </a:lvl1pPr>
            <a:lvl2pPr marL="273050" indent="0">
              <a:buNone/>
              <a:defRPr sz="3600">
                <a:solidFill>
                  <a:schemeClr val="bg1"/>
                </a:solidFill>
              </a:defRPr>
            </a:lvl2pPr>
            <a:lvl3pPr marL="547688" indent="0">
              <a:buNone/>
              <a:defRPr sz="3600">
                <a:solidFill>
                  <a:schemeClr val="bg1"/>
                </a:solidFill>
              </a:defRPr>
            </a:lvl3pPr>
            <a:lvl4pPr marL="822325" indent="0">
              <a:buNone/>
              <a:defRPr sz="3600">
                <a:solidFill>
                  <a:schemeClr val="bg1"/>
                </a:solidFill>
              </a:defRPr>
            </a:lvl4pPr>
            <a:lvl5pPr marL="108585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Om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7A76B6-EFFB-49DC-AA1B-C70E718D7E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2099" y="2806885"/>
            <a:ext cx="4064577" cy="1541375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273050" indent="0">
              <a:buNone/>
              <a:defRPr sz="1200">
                <a:solidFill>
                  <a:schemeClr val="bg1"/>
                </a:solidFill>
              </a:defRPr>
            </a:lvl2pPr>
            <a:lvl3pPr marL="547688" indent="0">
              <a:buNone/>
              <a:defRPr sz="1200">
                <a:solidFill>
                  <a:schemeClr val="bg1"/>
                </a:solidFill>
              </a:defRPr>
            </a:lvl3pPr>
            <a:lvl4pPr marL="822325" indent="0">
              <a:buNone/>
              <a:defRPr sz="1200">
                <a:solidFill>
                  <a:schemeClr val="bg1"/>
                </a:solidFill>
              </a:defRPr>
            </a:lvl4pPr>
            <a:lvl5pPr marL="10858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Eas arbejdsfelt omfatter analyser af energisystemerne ud fra en teknisk, økonomisk og miljømæssig vinkel, samt analyser af virkemidler i energi- og klimapolitikken. Analyserne omfatter såvel nye produktionsteknologier, som besparelser og tilpasning af energiforbruget til et mere fleksibelt energisystem.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8707A49E-1DD8-488C-A7DA-2C5FB9034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3DF099B3-4E0C-49BA-BD54-F6DDFFDB1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CE77B114-6A1A-9544-8AAB-5C90CE560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112701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F2D1-892C-4051-BA63-F5306995AF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356350"/>
            <a:ext cx="9144000" cy="3701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0B248D-CF4E-2E4A-A93C-F46B42C6A83C}"/>
              </a:ext>
            </a:extLst>
          </p:cNvPr>
          <p:cNvSpPr/>
          <p:nvPr userDrawn="1"/>
        </p:nvSpPr>
        <p:spPr>
          <a:xfrm>
            <a:off x="11417300" y="6210300"/>
            <a:ext cx="7747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0B4A1-44D5-468C-97D8-9B51C3314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49844"/>
            <a:ext cx="4033381" cy="3962857"/>
          </a:xfrm>
          <a:solidFill>
            <a:schemeClr val="accent1"/>
          </a:solidFill>
        </p:spPr>
        <p:txBody>
          <a:bodyPr lIns="360000" rIns="90000"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grpSp>
        <p:nvGrpSpPr>
          <p:cNvPr id="7" name="Gruppe 3">
            <a:extLst>
              <a:ext uri="{FF2B5EF4-FFF2-40B4-BE49-F238E27FC236}">
                <a16:creationId xmlns:a16="http://schemas.microsoft.com/office/drawing/2014/main" id="{9FD39E11-12AE-4A36-AB76-64B71D7D7637}"/>
              </a:ext>
            </a:extLst>
          </p:cNvPr>
          <p:cNvGrpSpPr/>
          <p:nvPr userDrawn="1"/>
        </p:nvGrpSpPr>
        <p:grpSpPr>
          <a:xfrm>
            <a:off x="9666514" y="0"/>
            <a:ext cx="2525486" cy="1844316"/>
            <a:chOff x="9666514" y="-1"/>
            <a:chExt cx="2525486" cy="1844316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FD91BB24-11E7-4B13-9B60-4411E78D0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496" r="23070"/>
            <a:stretch/>
          </p:blipFill>
          <p:spPr>
            <a:xfrm>
              <a:off x="9666514" y="-1"/>
              <a:ext cx="2525486" cy="1844316"/>
            </a:xfrm>
            <a:prstGeom prst="rect">
              <a:avLst/>
            </a:prstGeom>
          </p:spPr>
        </p:pic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BA0234C3-8438-4E70-B504-22DAF27A2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8" r="718"/>
            <a:stretch/>
          </p:blipFill>
          <p:spPr bwMode="auto">
            <a:xfrm>
              <a:off x="10240304" y="354865"/>
              <a:ext cx="1877048" cy="52277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8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6">
            <a:extLst>
              <a:ext uri="{FF2B5EF4-FFF2-40B4-BE49-F238E27FC236}">
                <a16:creationId xmlns:a16="http://schemas.microsoft.com/office/drawing/2014/main" id="{F81F3772-AE13-E94D-942F-D5EAC2323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B87E6C4-065C-3D4E-B584-C7DDFB93E8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5CAA76EC-D675-BD42-8DF9-BDE79E57D0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9491-AB2C-4A50-957A-2C84F4D1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039" y="688499"/>
            <a:ext cx="401308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700" y="2146299"/>
            <a:ext cx="3987800" cy="40306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5315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6">
            <a:extLst>
              <a:ext uri="{FF2B5EF4-FFF2-40B4-BE49-F238E27FC236}">
                <a16:creationId xmlns:a16="http://schemas.microsoft.com/office/drawing/2014/main" id="{F81F3772-AE13-E94D-942F-D5EAC2323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B87E6C4-065C-3D4E-B584-C7DDFB93E8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5CAA76EC-D675-BD42-8DF9-BDE79E57D0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360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9491-AB2C-4A50-957A-2C84F4D16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039" y="688499"/>
            <a:ext cx="401308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3700" y="2146299"/>
            <a:ext cx="3987800" cy="40306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05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sop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98CE091-E77D-764C-AEAA-EE73F43529A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52B9FF-CD90-334D-92FC-3B9296E7A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8123" y="10748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51597FE-AAC6-2A44-BE98-0BA427219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938140"/>
            <a:ext cx="4008437" cy="116537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Add Icon Slide Title Here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B3E26818-EE99-9647-A086-5AB199F535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062923"/>
            <a:ext cx="4008437" cy="48434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Subtitle goes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5A2054-3D4B-CE4D-83C9-F71BC1FF1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59964"/>
            <a:ext cx="4008438" cy="2882820"/>
          </a:xfrm>
        </p:spPr>
        <p:txBody>
          <a:bodyPr>
            <a:noAutofit/>
          </a:bodyPr>
          <a:lstStyle>
            <a:lvl1pPr marL="0" indent="0">
              <a:lnSpc>
                <a:spcPts val="1820"/>
              </a:lnSpc>
              <a:buNone/>
              <a:defRPr sz="12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6ABD1DE-37FD-3647-B810-C0CF14541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8123" y="23702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2293942-B707-6F42-9060-999986E26E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8123" y="36529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C12879-B31E-6D4B-86B7-54341763E5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8123" y="49483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7BDBCC4-8955-7240-9BC3-436B2D45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D7B218A-45CE-4A62-B14D-E99F7F963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3217" y="1002146"/>
            <a:ext cx="885235" cy="8852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33FF92E8-CF6F-401A-9528-0A23D2260E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3217" y="2291505"/>
            <a:ext cx="885235" cy="88523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82B36D2-1B5C-4025-95CE-CFF9ABBA0B8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3217" y="3580864"/>
            <a:ext cx="885235" cy="88523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77ABD2D-2267-47F5-8065-6E7F2FADFB3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3217" y="4870223"/>
            <a:ext cx="885235" cy="885235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392AB440-3120-461B-9B0C-95840C9E79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1058227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Grafik 56">
            <a:extLst>
              <a:ext uri="{FF2B5EF4-FFF2-40B4-BE49-F238E27FC236}">
                <a16:creationId xmlns:a16="http://schemas.microsoft.com/office/drawing/2014/main" id="{0F2A8611-C65F-43E6-AE36-6B6B5301D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573258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4784" y="1689649"/>
            <a:ext cx="4744591" cy="4486825"/>
          </a:xfrm>
        </p:spPr>
        <p:txBody>
          <a:bodyPr/>
          <a:lstStyle>
            <a:lvl1pPr marL="0" indent="0">
              <a:buNone/>
              <a:defRPr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326D510B-861C-46F9-BDE6-E3B1D843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03401"/>
            <a:ext cx="5448300" cy="43735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54483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pic>
        <p:nvPicPr>
          <p:cNvPr id="14" name="Grafik 56">
            <a:extLst>
              <a:ext uri="{FF2B5EF4-FFF2-40B4-BE49-F238E27FC236}">
                <a16:creationId xmlns:a16="http://schemas.microsoft.com/office/drawing/2014/main" id="{BF7454AF-4877-D145-A19A-797CAACBE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AF17E050-6BC1-9A42-BB1C-B7364D49E1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743700" y="0"/>
            <a:ext cx="54483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51C08D-91CF-A648-BE2D-6105305C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6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3596" y="1690688"/>
            <a:ext cx="10596880" cy="38803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1033496-E34F-3044-9882-5D3D5282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7EE58-E458-0141-B5D0-C32444F5E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5365102"/>
            <a:ext cx="10582274" cy="78338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Edit keypoints text styles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14D4290E-EF52-468D-81AA-14C7A18A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F4A7-04C3-48C5-9451-A7E846EFB2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7050" y="1412398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E55A3E-A6C8-4A34-B04C-6837BCE57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7050" y="1506061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993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911682-99CA-47EE-A738-CAD7AE1E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5013" y="437674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15907D4-9335-48D6-AC42-9F2A88FB6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5013" y="531337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1209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C058-F2EB-49EA-A183-8334E3A52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6145-93BC-42D5-973D-44185F2221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8EFD-C010-47FE-BD43-2D6F4FFEB5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520247-5A69-5A40-9B73-1ADDCE4C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43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628CA998-2208-4E07-BADC-F28487398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8C12FD95-7D92-6345-A06C-843CF9FE073B}"/>
              </a:ext>
            </a:extLst>
          </p:cNvPr>
          <p:cNvGrpSpPr/>
          <p:nvPr userDrawn="1"/>
        </p:nvGrpSpPr>
        <p:grpSpPr>
          <a:xfrm>
            <a:off x="809942" y="1742729"/>
            <a:ext cx="4962353" cy="704702"/>
            <a:chOff x="417597" y="1992086"/>
            <a:chExt cx="5370888" cy="704702"/>
          </a:xfrm>
          <a:solidFill>
            <a:schemeClr val="tx2"/>
          </a:solidFill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811262F-7BBF-2B43-A308-7FA7B655478C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C5BE088-2AE1-0F40-B724-F31CF5E442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2219" y="2207277"/>
              <a:ext cx="318212" cy="2743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1C4020-F622-054C-975B-6AED4EEC04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595" y="1744296"/>
            <a:ext cx="4537165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C316BA2-53F7-A440-AE81-0CCDE9FD6C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595" y="2739957"/>
            <a:ext cx="446126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6178E16-9D01-624C-95A7-665064B17D34}"/>
              </a:ext>
            </a:extLst>
          </p:cNvPr>
          <p:cNvGrpSpPr/>
          <p:nvPr userDrawn="1"/>
        </p:nvGrpSpPr>
        <p:grpSpPr>
          <a:xfrm>
            <a:off x="6411840" y="1742729"/>
            <a:ext cx="5069277" cy="704702"/>
            <a:chOff x="165763" y="1992086"/>
            <a:chExt cx="5379005" cy="704702"/>
          </a:xfrm>
          <a:solidFill>
            <a:schemeClr val="tx2"/>
          </a:solidFill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A4D7B07-2451-D346-B401-5764CC915AB6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22" name="Triangle 20">
              <a:extLst>
                <a:ext uri="{FF2B5EF4-FFF2-40B4-BE49-F238E27FC236}">
                  <a16:creationId xmlns:a16="http://schemas.microsoft.com/office/drawing/2014/main" id="{5E5F21E3-4576-884E-83D4-68B889FFE4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17" y="2207278"/>
              <a:ext cx="318212" cy="274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0E8EA1-2313-D242-A648-83DCC514C3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7086" y="1744296"/>
            <a:ext cx="4555951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EC58A6-2392-D148-A3B0-998310D2B91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07391" y="2739957"/>
            <a:ext cx="443275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FB084FC3-C1A6-0E47-8649-421ECA6E9DAD}"/>
              </a:ext>
            </a:extLst>
          </p:cNvPr>
          <p:cNvCxnSpPr>
            <a:cxnSpLocks/>
            <a:stCxn id="27" idx="2"/>
          </p:cNvCxnSpPr>
          <p:nvPr userDrawn="1"/>
        </p:nvCxnSpPr>
        <p:spPr>
          <a:xfrm flipH="1">
            <a:off x="6101080" y="1690688"/>
            <a:ext cx="28258" cy="437991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4620FB1-B85B-9A47-8B01-B5E358136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1" name="Pladsholder til sidefod 3">
            <a:extLst>
              <a:ext uri="{FF2B5EF4-FFF2-40B4-BE49-F238E27FC236}">
                <a16:creationId xmlns:a16="http://schemas.microsoft.com/office/drawing/2014/main" id="{F7B6E1E8-FF1D-2C4A-ACB2-FA357F754EF3}"/>
              </a:ext>
            </a:extLst>
          </p:cNvPr>
          <p:cNvSpPr txBox="1">
            <a:spLocks/>
          </p:cNvSpPr>
          <p:nvPr userDrawn="1"/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A2B195-2A6C-4DF8-B269-563C705C2F5D}" type="slidenum">
              <a:rPr lang="da-DK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da-DK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Grafik 56">
            <a:extLst>
              <a:ext uri="{FF2B5EF4-FFF2-40B4-BE49-F238E27FC236}">
                <a16:creationId xmlns:a16="http://schemas.microsoft.com/office/drawing/2014/main" id="{E1C8085A-F873-4F6F-B865-1B825AE5B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sop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98CE091-E77D-764C-AEAA-EE73F43529A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52B9FF-CD90-334D-92FC-3B9296E7A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88123" y="10748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51597FE-AAC6-2A44-BE98-0BA427219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938140"/>
            <a:ext cx="4008437" cy="116537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Add Icon Slide Title Here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B3E26818-EE99-9647-A086-5AB199F535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062923"/>
            <a:ext cx="4008437" cy="48434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Subtitle goes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5A2054-3D4B-CE4D-83C9-F71BC1FF1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59964"/>
            <a:ext cx="4008438" cy="2882820"/>
          </a:xfrm>
        </p:spPr>
        <p:txBody>
          <a:bodyPr>
            <a:noAutofit/>
          </a:bodyPr>
          <a:lstStyle>
            <a:lvl1pPr marL="0" indent="0">
              <a:lnSpc>
                <a:spcPts val="1820"/>
              </a:lnSpc>
              <a:buNone/>
              <a:defRPr sz="12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6ABD1DE-37FD-3647-B810-C0CF145417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88123" y="23702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2293942-B707-6F42-9060-999986E26E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123" y="36529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C12879-B31E-6D4B-86B7-54341763E5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88123" y="49483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7BDBCC4-8955-7240-9BC3-436B2D45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D7B218A-45CE-4A62-B14D-E99F7F963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3217" y="1002146"/>
            <a:ext cx="885235" cy="8852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33FF92E8-CF6F-401A-9528-0A23D2260E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3217" y="2291505"/>
            <a:ext cx="885235" cy="88523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82B36D2-1B5C-4025-95CE-CFF9ABBA0B8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3217" y="3580864"/>
            <a:ext cx="885235" cy="88523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77ABD2D-2267-47F5-8065-6E7F2FADFB3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3217" y="4870223"/>
            <a:ext cx="885235" cy="885235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392AB440-3120-461B-9B0C-95840C9E79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3ABB-23E3-4B9F-85E4-9F7B1635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9F0C-B972-4A51-8A57-C4B4C18FA1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3313-1810-4968-8D1B-0D5C5FA7E8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6C66-B276-40D1-8011-2AE383B4EC6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F42B7-492B-46D9-AD3F-975DA5C07B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370FB9-D942-2348-BA3D-BE02AF20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Grafik 56">
            <a:extLst>
              <a:ext uri="{FF2B5EF4-FFF2-40B4-BE49-F238E27FC236}">
                <a16:creationId xmlns:a16="http://schemas.microsoft.com/office/drawing/2014/main" id="{2D1D9BA8-360E-4A7B-A9C4-80F4A7DD8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5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C4BE1-D065-974E-93AD-0FFC731E1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4DA3BBC-3374-C847-BC8D-177ED24061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DD6BF-9FC4-CE42-8F1A-6EB7B8609C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000" dirty="0"/>
            </a:lvl1pPr>
          </a:lstStyle>
          <a:p>
            <a:pPr marL="0" lvl="0" indent="0" algn="ctr">
              <a:buNone/>
            </a:pPr>
            <a:r>
              <a:rPr lang="da-DK"/>
              <a:t>MD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2EC59A-F948-8A4B-9E5E-89A8F2564F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98FC9B9-5FD8-8B46-B742-F21C8FBADD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1EB4E1-9A16-2E4F-8E2F-B4A91F8239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279BB1-D387-D541-9A8D-FA4F93A31E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CC2D6EB-C72A-3D4C-AA17-EC7DA9999F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73C49AE-F513-CE4C-BFEE-EA8A34720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AD3589C-5FBB-BB4E-BE5A-83EA804DC3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946C767-DB70-484F-9517-5ACC479C97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C004AC-457D-A047-A523-7560F564EC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1A67DAE-79AB-F741-B02F-14D5C790C5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07D8C47-33C0-0940-8F29-DDA0534E61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65965" y="4357456"/>
            <a:ext cx="851947" cy="34154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200" dirty="0"/>
            </a:lvl1pPr>
          </a:lstStyle>
          <a:p>
            <a:pPr marL="0" lvl="0" indent="0" algn="ctr">
              <a:buNone/>
            </a:pPr>
            <a:r>
              <a:rPr lang="da-DK"/>
              <a:t>Fase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76D3607-0306-E649-B831-E15318FC8F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62512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2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F664FD-9FF3-FB41-A905-7CAE6FD612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0334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3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E512789-EF5F-4049-8D5D-58DC7DE522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78156" y="4357456"/>
            <a:ext cx="774497" cy="34154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ZA" sz="1200" dirty="0"/>
            </a:lvl1pPr>
          </a:lstStyle>
          <a:p>
            <a:pPr marL="0" lvl="0" indent="0" algn="ctr">
              <a:buNone/>
            </a:pPr>
            <a:r>
              <a:rPr lang="da-DK"/>
              <a:t>Fase 4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C189683-AD81-134C-AB34-BF90A43DDC8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965960" y="2093354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8B9D3BD3-4C51-3E45-95C5-F8CF6745C103}"/>
              </a:ext>
            </a:extLst>
          </p:cNvPr>
          <p:cNvSpPr/>
          <p:nvPr userDrawn="1"/>
        </p:nvSpPr>
        <p:spPr>
          <a:xfrm>
            <a:off x="746759" y="3977516"/>
            <a:ext cx="10578465" cy="16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A833292-9D40-5946-A4FC-B1C046DB60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965960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46" name="Trekant 45">
            <a:extLst>
              <a:ext uri="{FF2B5EF4-FFF2-40B4-BE49-F238E27FC236}">
                <a16:creationId xmlns:a16="http://schemas.microsoft.com/office/drawing/2014/main" id="{57987D1E-E0FB-4941-A013-C853D662E0B4}"/>
              </a:ext>
            </a:extLst>
          </p:cNvPr>
          <p:cNvSpPr/>
          <p:nvPr userDrawn="1"/>
        </p:nvSpPr>
        <p:spPr>
          <a:xfrm rot="5400000">
            <a:off x="11128365" y="3946711"/>
            <a:ext cx="585289" cy="236210"/>
          </a:xfrm>
          <a:prstGeom prst="triangle">
            <a:avLst/>
          </a:prstGeom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729696E5-E7EB-AF49-88C1-5605DD449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" y="3769953"/>
            <a:ext cx="585290" cy="58529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A325EA7-EF06-AD46-9795-1EE7F0D3E8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38" y="3833998"/>
            <a:ext cx="58529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År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F73ADFD-A8CB-C54C-982D-EF827627954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32482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6BE8B3E-6EC0-934E-A4C8-E181C3C3F2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92117" y="2055840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vert="horz" lIns="91440" tIns="36000" rIns="91440" bIns="45720" rtlCol="0" anchor="ctr" anchorCtr="1">
            <a:normAutofit/>
          </a:bodyPr>
          <a:lstStyle>
            <a:lvl1pPr>
              <a:defRPr lang="en-ZA" sz="10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da-DK"/>
              <a:t>Item Title</a:t>
            </a:r>
          </a:p>
        </p:txBody>
      </p:sp>
      <p:pic>
        <p:nvPicPr>
          <p:cNvPr id="29" name="Grafik 56">
            <a:extLst>
              <a:ext uri="{FF2B5EF4-FFF2-40B4-BE49-F238E27FC236}">
                <a16:creationId xmlns:a16="http://schemas.microsoft.com/office/drawing/2014/main" id="{9D5BED6F-A194-437B-982D-89478224B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8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714B73-0F56-E84B-9728-28D97281F7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26" name="Grafik 17">
            <a:extLst>
              <a:ext uri="{FF2B5EF4-FFF2-40B4-BE49-F238E27FC236}">
                <a16:creationId xmlns:a16="http://schemas.microsoft.com/office/drawing/2014/main" id="{97D10191-9106-5942-B580-EC64504AE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00" y="-1626224"/>
            <a:ext cx="8242300" cy="8346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2100" y="381000"/>
            <a:ext cx="5575300" cy="50165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defRPr sz="2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to edit quote title style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580" y="5962860"/>
            <a:ext cx="3169920" cy="36512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Click to edit name style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9F86096F-4F32-4BA8-8745-3437A48CBA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7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22" name="Picture Placeholder 44">
            <a:extLst>
              <a:ext uri="{FF2B5EF4-FFF2-40B4-BE49-F238E27FC236}">
                <a16:creationId xmlns:a16="http://schemas.microsoft.com/office/drawing/2014/main" id="{151A4501-9023-8640-B8B4-B92D43A6D3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0300" y="39565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6A8C266-66F1-7F4D-9B88-194A80626F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7252" y="53444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FEEED8C-64D8-BB48-98EB-CDEEB5088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67252" y="56076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BAA9A6-F353-BE49-892B-33034DD5C39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26200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1876AF92-517F-F240-84D0-1E321BB76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3152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DE66B73-03DC-8147-A3CC-3E6BABEC59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3152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9" name="Picture Placeholder 44">
            <a:extLst>
              <a:ext uri="{FF2B5EF4-FFF2-40B4-BE49-F238E27FC236}">
                <a16:creationId xmlns:a16="http://schemas.microsoft.com/office/drawing/2014/main" id="{9150FB8D-9352-2D47-9C6C-A7262322E6D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68386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934FCA3B-46C5-234F-9686-D4FAA9E63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65338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84DBB6D-9BF0-2D40-AD68-8160894A11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5338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3" name="Picture Placeholder 44">
            <a:extLst>
              <a:ext uri="{FF2B5EF4-FFF2-40B4-BE49-F238E27FC236}">
                <a16:creationId xmlns:a16="http://schemas.microsoft.com/office/drawing/2014/main" id="{F8B3F176-60D8-5644-AC82-78DBC54E3D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7448" y="17594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31473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57ED2ED-81EE-3248-9953-27FC650134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" y="34105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FE0190D8-16FC-2B45-8041-34817AF840E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73348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A65ED84A-5688-CD42-9B80-47131FD552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0300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3C4282-35E8-3841-BC34-DA87C910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70300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61" name="Picture Placeholder 44">
            <a:extLst>
              <a:ext uri="{FF2B5EF4-FFF2-40B4-BE49-F238E27FC236}">
                <a16:creationId xmlns:a16="http://schemas.microsoft.com/office/drawing/2014/main" id="{3439F118-C603-E14A-B280-81E3BF2B77D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15534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B086CA0-FBF6-154F-9848-6EB0B7E0E0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12486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12BE255E-50A3-AA49-9856-E8C88447E7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2486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pic>
        <p:nvPicPr>
          <p:cNvPr id="25" name="Grafik 56">
            <a:extLst>
              <a:ext uri="{FF2B5EF4-FFF2-40B4-BE49-F238E27FC236}">
                <a16:creationId xmlns:a16="http://schemas.microsoft.com/office/drawing/2014/main" id="{FC6FF44A-9020-49C9-9DA2-DE4956F4B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4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99C89E90-A91F-8E4A-AEE4-24C69BEB9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113" y="904639"/>
            <a:ext cx="4294206" cy="5223029"/>
          </a:xfrm>
        </p:spPr>
        <p:txBody>
          <a:bodyPr anchor="ctr">
            <a:normAutofit/>
          </a:bodyPr>
          <a:lstStyle>
            <a:lvl1pPr marL="342900" indent="-342900">
              <a:lnSpc>
                <a:spcPct val="110000"/>
              </a:lnSpc>
              <a:buFont typeface="+mj-lt"/>
              <a:buAutoNum type="arabicPeriod"/>
              <a:defRPr sz="1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</p:txBody>
      </p:sp>
      <p:pic>
        <p:nvPicPr>
          <p:cNvPr id="11" name="Grafik 56">
            <a:extLst>
              <a:ext uri="{FF2B5EF4-FFF2-40B4-BE49-F238E27FC236}">
                <a16:creationId xmlns:a16="http://schemas.microsoft.com/office/drawing/2014/main" id="{0BEFB72A-CC66-4DB8-A39C-21275F0D3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641F4-D0FF-4DB1-963B-C084925F7A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BCD532-736A-443B-8F33-8333EF408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692" y="1714501"/>
            <a:ext cx="9781308" cy="3011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 smtClean="0">
                <a:solidFill>
                  <a:schemeClr val="lt1"/>
                </a:solidFill>
                <a:latin typeface="Leelawadee" panose="020B0502040204020203" pitchFamily="34" charset="-34"/>
                <a:cs typeface="+mn-cs"/>
              </a:defRPr>
            </a:lvl1pPr>
            <a:lvl2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GB" sz="1800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da-DK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5D54-4190-4078-BCB7-2417F978D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2001" y="2806885"/>
            <a:ext cx="3987800" cy="154137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00000"/>
              </a:lnSpc>
              <a:defRPr/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 Energianalyse er et konsulentfirma, der rådgiver og forsker inden for energi- og klimaområdet. Vores kunder er myndigheder, energiselskaber og brancheorganisationer, og vi arbejder både i Danmark og internationalt.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9DB41-680B-4FB7-9038-5FAD4645B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6716" y="2106052"/>
            <a:ext cx="4013085" cy="720318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Leelawadee" panose="020B0502040204020203" pitchFamily="34" charset="-34"/>
              </a:defRPr>
            </a:lvl1pPr>
            <a:lvl2pPr marL="273050" indent="0">
              <a:buNone/>
              <a:defRPr sz="3600">
                <a:solidFill>
                  <a:schemeClr val="bg1"/>
                </a:solidFill>
              </a:defRPr>
            </a:lvl2pPr>
            <a:lvl3pPr marL="547688" indent="0">
              <a:buNone/>
              <a:defRPr sz="3600">
                <a:solidFill>
                  <a:schemeClr val="bg1"/>
                </a:solidFill>
              </a:defRPr>
            </a:lvl3pPr>
            <a:lvl4pPr marL="822325" indent="0">
              <a:buNone/>
              <a:defRPr sz="3600">
                <a:solidFill>
                  <a:schemeClr val="bg1"/>
                </a:solidFill>
              </a:defRPr>
            </a:lvl4pPr>
            <a:lvl5pPr marL="108585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Om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7A76B6-EFFB-49DC-AA1B-C70E718D7E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2099" y="2806885"/>
            <a:ext cx="4064577" cy="1541375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273050" indent="0">
              <a:buNone/>
              <a:defRPr sz="1200">
                <a:solidFill>
                  <a:schemeClr val="bg1"/>
                </a:solidFill>
              </a:defRPr>
            </a:lvl2pPr>
            <a:lvl3pPr marL="547688" indent="0">
              <a:buNone/>
              <a:defRPr sz="1200">
                <a:solidFill>
                  <a:schemeClr val="bg1"/>
                </a:solidFill>
              </a:defRPr>
            </a:lvl3pPr>
            <a:lvl4pPr marL="822325" indent="0">
              <a:buNone/>
              <a:defRPr sz="1200">
                <a:solidFill>
                  <a:schemeClr val="bg1"/>
                </a:solidFill>
              </a:defRPr>
            </a:lvl4pPr>
            <a:lvl5pPr marL="10858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Eas arbejdsfelt omfatter analyser af energisystemerne ud fra en teknisk, økonomisk og miljømæssig vinkel, samt analyser af virkemidler i energi- og klimapolitikken. Analyserne omfatter såvel nye produktionsteknologier, som besparelser og tilpasning af energiforbruget til et mere fleksibelt energisystem.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8707A49E-1DD8-488C-A7DA-2C5FB9034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7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type “Tak”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5ACE05-1983-F548-A3D6-26AE831BF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640" y="922020"/>
            <a:ext cx="501396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5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3DF099B3-4E0C-49BA-BD54-F6DDFFDB1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1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CE77B114-6A1A-9544-8AAB-5C90CE560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112701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F2D1-892C-4051-BA63-F5306995AF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356350"/>
            <a:ext cx="9144000" cy="3701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0B248D-CF4E-2E4A-A93C-F46B42C6A83C}"/>
              </a:ext>
            </a:extLst>
          </p:cNvPr>
          <p:cNvSpPr/>
          <p:nvPr/>
        </p:nvSpPr>
        <p:spPr>
          <a:xfrm>
            <a:off x="11417300" y="6210300"/>
            <a:ext cx="7747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0B4A1-44D5-468C-97D8-9B51C3314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49844"/>
            <a:ext cx="4033381" cy="3962857"/>
          </a:xfrm>
          <a:solidFill>
            <a:schemeClr val="accent1"/>
          </a:solidFill>
        </p:spPr>
        <p:txBody>
          <a:bodyPr lIns="360000" rIns="90000"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grpSp>
        <p:nvGrpSpPr>
          <p:cNvPr id="7" name="Gruppe 3">
            <a:extLst>
              <a:ext uri="{FF2B5EF4-FFF2-40B4-BE49-F238E27FC236}">
                <a16:creationId xmlns:a16="http://schemas.microsoft.com/office/drawing/2014/main" id="{9FD39E11-12AE-4A36-AB76-64B71D7D7637}"/>
              </a:ext>
            </a:extLst>
          </p:cNvPr>
          <p:cNvGrpSpPr/>
          <p:nvPr/>
        </p:nvGrpSpPr>
        <p:grpSpPr>
          <a:xfrm>
            <a:off x="9666514" y="0"/>
            <a:ext cx="2525486" cy="1844316"/>
            <a:chOff x="9666514" y="-1"/>
            <a:chExt cx="2525486" cy="1844316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FD91BB24-11E7-4B13-9B60-4411E78D0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496" r="23070"/>
            <a:stretch/>
          </p:blipFill>
          <p:spPr>
            <a:xfrm>
              <a:off x="9666514" y="-1"/>
              <a:ext cx="2525486" cy="1844316"/>
            </a:xfrm>
            <a:prstGeom prst="rect">
              <a:avLst/>
            </a:prstGeom>
          </p:spPr>
        </p:pic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BA0234C3-8438-4E70-B504-22DAF27A2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8" r="718"/>
            <a:stretch/>
          </p:blipFill>
          <p:spPr bwMode="auto">
            <a:xfrm>
              <a:off x="10240304" y="354865"/>
              <a:ext cx="1877048" cy="52277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ektangel 11">
            <a:extLst>
              <a:ext uri="{FF2B5EF4-FFF2-40B4-BE49-F238E27FC236}">
                <a16:creationId xmlns:a16="http://schemas.microsoft.com/office/drawing/2014/main" id="{5E3ECEF0-AD7E-5F26-FA2F-238A3EFF763A}"/>
              </a:ext>
            </a:extLst>
          </p:cNvPr>
          <p:cNvSpPr/>
          <p:nvPr userDrawn="1"/>
        </p:nvSpPr>
        <p:spPr>
          <a:xfrm>
            <a:off x="11417300" y="6210300"/>
            <a:ext cx="7747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grpSp>
        <p:nvGrpSpPr>
          <p:cNvPr id="5" name="Gruppe 3">
            <a:extLst>
              <a:ext uri="{FF2B5EF4-FFF2-40B4-BE49-F238E27FC236}">
                <a16:creationId xmlns:a16="http://schemas.microsoft.com/office/drawing/2014/main" id="{58DA5080-7D29-51B7-6A41-433010DCC53E}"/>
              </a:ext>
            </a:extLst>
          </p:cNvPr>
          <p:cNvGrpSpPr/>
          <p:nvPr userDrawn="1"/>
        </p:nvGrpSpPr>
        <p:grpSpPr>
          <a:xfrm>
            <a:off x="9666514" y="0"/>
            <a:ext cx="2525486" cy="1844316"/>
            <a:chOff x="9666514" y="-1"/>
            <a:chExt cx="2525486" cy="1844316"/>
          </a:xfrm>
        </p:grpSpPr>
        <p:pic>
          <p:nvPicPr>
            <p:cNvPr id="6" name="Grafik 6">
              <a:extLst>
                <a:ext uri="{FF2B5EF4-FFF2-40B4-BE49-F238E27FC236}">
                  <a16:creationId xmlns:a16="http://schemas.microsoft.com/office/drawing/2014/main" id="{A8A9A22A-1758-EA14-1662-3AEEC351D4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496" r="23070"/>
            <a:stretch/>
          </p:blipFill>
          <p:spPr>
            <a:xfrm>
              <a:off x="9666514" y="-1"/>
              <a:ext cx="2525486" cy="1844316"/>
            </a:xfrm>
            <a:prstGeom prst="rect">
              <a:avLst/>
            </a:prstGeom>
          </p:spPr>
        </p:pic>
        <p:pic>
          <p:nvPicPr>
            <p:cNvPr id="10" name="Grafik 5">
              <a:extLst>
                <a:ext uri="{FF2B5EF4-FFF2-40B4-BE49-F238E27FC236}">
                  <a16:creationId xmlns:a16="http://schemas.microsoft.com/office/drawing/2014/main" id="{78282887-3F78-6296-C9BA-50BD5EB23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8" r="718"/>
            <a:stretch/>
          </p:blipFill>
          <p:spPr bwMode="auto">
            <a:xfrm>
              <a:off x="10240304" y="354865"/>
              <a:ext cx="1877048" cy="52277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639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6">
            <a:extLst>
              <a:ext uri="{FF2B5EF4-FFF2-40B4-BE49-F238E27FC236}">
                <a16:creationId xmlns:a16="http://schemas.microsoft.com/office/drawing/2014/main" id="{F81F3772-AE13-E94D-942F-D5EAC232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B87E6C4-065C-3D4E-B584-C7DDFB93E8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5CAA76EC-D675-BD42-8DF9-BDE79E57D0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360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9491-AB2C-4A50-957A-2C84F4D16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039" y="688499"/>
            <a:ext cx="401308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3700" y="2146299"/>
            <a:ext cx="3987800" cy="40306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91D5D877-2366-F675-9411-6A150E373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8227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Grafik 56">
            <a:extLst>
              <a:ext uri="{FF2B5EF4-FFF2-40B4-BE49-F238E27FC236}">
                <a16:creationId xmlns:a16="http://schemas.microsoft.com/office/drawing/2014/main" id="{0F2A8611-C65F-43E6-AE36-6B6B5301D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op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98CE091-E77D-764C-AEAA-EE73F43529A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52B9FF-CD90-334D-92FC-3B9296E7A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8123" y="10748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51597FE-AAC6-2A44-BE98-0BA427219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938140"/>
            <a:ext cx="4008437" cy="116537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Add Icon Slide Title Here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B3E26818-EE99-9647-A086-5AB199F535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062923"/>
            <a:ext cx="4008437" cy="48434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Subtitle goes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5A2054-3D4B-CE4D-83C9-F71BC1FF1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59964"/>
            <a:ext cx="4008438" cy="2882820"/>
          </a:xfrm>
        </p:spPr>
        <p:txBody>
          <a:bodyPr>
            <a:noAutofit/>
          </a:bodyPr>
          <a:lstStyle>
            <a:lvl1pPr marL="0" indent="0">
              <a:lnSpc>
                <a:spcPts val="1820"/>
              </a:lnSpc>
              <a:buNone/>
              <a:defRPr sz="12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6ABD1DE-37FD-3647-B810-C0CF14541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8123" y="23702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2293942-B707-6F42-9060-999986E26E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8123" y="36529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C12879-B31E-6D4B-86B7-54341763E5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8123" y="49483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7BDBCC4-8955-7240-9BC3-436B2D45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D7B218A-45CE-4A62-B14D-E99F7F963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3217" y="1002146"/>
            <a:ext cx="885235" cy="8852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33FF92E8-CF6F-401A-9528-0A23D2260E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3217" y="2291505"/>
            <a:ext cx="885235" cy="88523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82B36D2-1B5C-4025-95CE-CFF9ABBA0B8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3217" y="3580864"/>
            <a:ext cx="885235" cy="88523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77ABD2D-2267-47F5-8065-6E7F2FADFB3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3217" y="4870223"/>
            <a:ext cx="885235" cy="885235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392AB440-3120-461B-9B0C-95840C9E7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2" name="Rektangel 3">
            <a:extLst>
              <a:ext uri="{FF2B5EF4-FFF2-40B4-BE49-F238E27FC236}">
                <a16:creationId xmlns:a16="http://schemas.microsoft.com/office/drawing/2014/main" id="{6E02D167-7837-3C85-576C-1BCB1835A7C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3" name="Grafik 56">
            <a:extLst>
              <a:ext uri="{FF2B5EF4-FFF2-40B4-BE49-F238E27FC236}">
                <a16:creationId xmlns:a16="http://schemas.microsoft.com/office/drawing/2014/main" id="{5B9B784F-FDB3-DA9F-AC65-BC62DC41E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2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1058227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Grafik 56">
            <a:extLst>
              <a:ext uri="{FF2B5EF4-FFF2-40B4-BE49-F238E27FC236}">
                <a16:creationId xmlns:a16="http://schemas.microsoft.com/office/drawing/2014/main" id="{0F2A8611-C65F-43E6-AE36-6B6B5301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DB21661E-5222-AF21-56C4-7B9AE0DA3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573258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4784" y="1689649"/>
            <a:ext cx="4744591" cy="4486825"/>
          </a:xfrm>
        </p:spPr>
        <p:txBody>
          <a:bodyPr/>
          <a:lstStyle>
            <a:lvl1pPr marL="0" indent="0">
              <a:buNone/>
              <a:defRPr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326D510B-861C-46F9-BDE6-E3B1D843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71C97F2C-2D37-7626-8526-4A64027EB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3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03401"/>
            <a:ext cx="5448300" cy="43735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54483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pic>
        <p:nvPicPr>
          <p:cNvPr id="14" name="Grafik 56">
            <a:extLst>
              <a:ext uri="{FF2B5EF4-FFF2-40B4-BE49-F238E27FC236}">
                <a16:creationId xmlns:a16="http://schemas.microsoft.com/office/drawing/2014/main" id="{BF7454AF-4877-D145-A19A-797CAACB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AF17E050-6BC1-9A42-BB1C-B7364D49E1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743700" y="0"/>
            <a:ext cx="54483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51C08D-91CF-A648-BE2D-6105305C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2" name="Grafik 56">
            <a:extLst>
              <a:ext uri="{FF2B5EF4-FFF2-40B4-BE49-F238E27FC236}">
                <a16:creationId xmlns:a16="http://schemas.microsoft.com/office/drawing/2014/main" id="{C1220F63-E650-AB65-69B8-24AC95163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4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3596" y="1690688"/>
            <a:ext cx="10596880" cy="38803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1033496-E34F-3044-9882-5D3D5282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7EE58-E458-0141-B5D0-C32444F5E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5365102"/>
            <a:ext cx="10582274" cy="78338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Edit keypoints text styles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14D4290E-EF52-468D-81AA-14C7A18A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169791ED-F287-1CF1-A456-1B2FD4FA8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F4A7-04C3-48C5-9451-A7E846EFB2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7050" y="1412398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E55A3E-A6C8-4A34-B04C-6837BCE57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7050" y="1506061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3062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911682-99CA-47EE-A738-CAD7AE1E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5013" y="437674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15907D4-9335-48D6-AC42-9F2A88FB6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5013" y="531337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  <p:sp>
        <p:nvSpPr>
          <p:cNvPr id="4" name="Rektangel 2">
            <a:extLst>
              <a:ext uri="{FF2B5EF4-FFF2-40B4-BE49-F238E27FC236}">
                <a16:creationId xmlns:a16="http://schemas.microsoft.com/office/drawing/2014/main" id="{5ACFAB38-ECB5-72A7-0C0F-523A95608F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726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C058-F2EB-49EA-A183-8334E3A52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6145-93BC-42D5-973D-44185F2221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8EFD-C010-47FE-BD43-2D6F4FFEB5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520247-5A69-5A40-9B73-1ADDCE4C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43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628CA998-2208-4E07-BADC-F2848739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5" name="Grafik 56">
            <a:extLst>
              <a:ext uri="{FF2B5EF4-FFF2-40B4-BE49-F238E27FC236}">
                <a16:creationId xmlns:a16="http://schemas.microsoft.com/office/drawing/2014/main" id="{B47B156F-425A-FA09-18DA-5ED0E1091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6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8C12FD95-7D92-6345-A06C-843CF9FE073B}"/>
              </a:ext>
            </a:extLst>
          </p:cNvPr>
          <p:cNvGrpSpPr/>
          <p:nvPr/>
        </p:nvGrpSpPr>
        <p:grpSpPr>
          <a:xfrm>
            <a:off x="809942" y="1742729"/>
            <a:ext cx="4962353" cy="704702"/>
            <a:chOff x="417597" y="1992086"/>
            <a:chExt cx="5370888" cy="704702"/>
          </a:xfrm>
          <a:solidFill>
            <a:schemeClr val="tx2"/>
          </a:solidFill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811262F-7BBF-2B43-A308-7FA7B655478C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C5BE088-2AE1-0F40-B724-F31CF5E442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2219" y="2207277"/>
              <a:ext cx="318212" cy="2743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1C4020-F622-054C-975B-6AED4EEC04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595" y="1744296"/>
            <a:ext cx="4537165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C316BA2-53F7-A440-AE81-0CCDE9FD6C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595" y="2739957"/>
            <a:ext cx="446126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6178E16-9D01-624C-95A7-665064B17D34}"/>
              </a:ext>
            </a:extLst>
          </p:cNvPr>
          <p:cNvGrpSpPr/>
          <p:nvPr/>
        </p:nvGrpSpPr>
        <p:grpSpPr>
          <a:xfrm>
            <a:off x="6411840" y="1742729"/>
            <a:ext cx="5069277" cy="704702"/>
            <a:chOff x="165763" y="1992086"/>
            <a:chExt cx="5379005" cy="704702"/>
          </a:xfrm>
          <a:solidFill>
            <a:schemeClr val="tx2"/>
          </a:solidFill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A4D7B07-2451-D346-B401-5764CC915AB6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sp>
          <p:nvSpPr>
            <p:cNvPr id="22" name="Triangle 20">
              <a:extLst>
                <a:ext uri="{FF2B5EF4-FFF2-40B4-BE49-F238E27FC236}">
                  <a16:creationId xmlns:a16="http://schemas.microsoft.com/office/drawing/2014/main" id="{5E5F21E3-4576-884E-83D4-68B889FFE4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17" y="2207278"/>
              <a:ext cx="318212" cy="274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/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0E8EA1-2313-D242-A648-83DCC514C3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7086" y="1744296"/>
            <a:ext cx="4555951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EC58A6-2392-D148-A3B0-998310D2B91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07391" y="2739957"/>
            <a:ext cx="443275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FB084FC3-C1A6-0E47-8649-421ECA6E9DAD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101080" y="1690688"/>
            <a:ext cx="28258" cy="437991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4620FB1-B85B-9A47-8B01-B5E358136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1" name="Pladsholder til sidefod 3">
            <a:extLst>
              <a:ext uri="{FF2B5EF4-FFF2-40B4-BE49-F238E27FC236}">
                <a16:creationId xmlns:a16="http://schemas.microsoft.com/office/drawing/2014/main" id="{F7B6E1E8-FF1D-2C4A-ACB2-FA357F754EF3}"/>
              </a:ext>
            </a:extLst>
          </p:cNvPr>
          <p:cNvSpPr txBox="1">
            <a:spLocks/>
          </p:cNvSpPr>
          <p:nvPr/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A2B195-2A6C-4DF8-B269-563C705C2F5D}" type="slidenum">
              <a:rPr lang="da-DK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da-DK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Grafik 56">
            <a:extLst>
              <a:ext uri="{FF2B5EF4-FFF2-40B4-BE49-F238E27FC236}">
                <a16:creationId xmlns:a16="http://schemas.microsoft.com/office/drawing/2014/main" id="{E1C8085A-F873-4F6F-B865-1B825AE5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B81570A-2D4A-764E-BF89-B43853D951FB}"/>
              </a:ext>
            </a:extLst>
          </p:cNvPr>
          <p:cNvGrpSpPr/>
          <p:nvPr userDrawn="1"/>
        </p:nvGrpSpPr>
        <p:grpSpPr>
          <a:xfrm>
            <a:off x="809942" y="1742729"/>
            <a:ext cx="4962353" cy="704702"/>
            <a:chOff x="417597" y="1992086"/>
            <a:chExt cx="5370888" cy="704702"/>
          </a:xfrm>
          <a:solidFill>
            <a:schemeClr val="tx2"/>
          </a:solidFill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B66C93E2-DC3C-32BB-3E0E-63C81D88AA37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4" name="Triangle 14">
              <a:extLst>
                <a:ext uri="{FF2B5EF4-FFF2-40B4-BE49-F238E27FC236}">
                  <a16:creationId xmlns:a16="http://schemas.microsoft.com/office/drawing/2014/main" id="{BD8C89EE-2DBF-897E-B653-50DD1942733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2219" y="2207277"/>
              <a:ext cx="318212" cy="2743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F793BFF9-A672-E749-C492-1384359FA76E}"/>
              </a:ext>
            </a:extLst>
          </p:cNvPr>
          <p:cNvGrpSpPr/>
          <p:nvPr userDrawn="1"/>
        </p:nvGrpSpPr>
        <p:grpSpPr>
          <a:xfrm>
            <a:off x="6411840" y="1742729"/>
            <a:ext cx="5069277" cy="704702"/>
            <a:chOff x="165763" y="1992086"/>
            <a:chExt cx="5379005" cy="704702"/>
          </a:xfrm>
          <a:solidFill>
            <a:schemeClr val="tx2"/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765D88B7-AC0F-E3AB-DB45-280BBC3FDC2F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7" name="Triangle 20">
              <a:extLst>
                <a:ext uri="{FF2B5EF4-FFF2-40B4-BE49-F238E27FC236}">
                  <a16:creationId xmlns:a16="http://schemas.microsoft.com/office/drawing/2014/main" id="{0DD9569D-7D73-CCF6-731C-A7D41A78426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17" y="2207278"/>
              <a:ext cx="318212" cy="274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2A18F629-CFA2-AC7B-8941-94623779C84C}"/>
              </a:ext>
            </a:extLst>
          </p:cNvPr>
          <p:cNvCxnSpPr>
            <a:cxnSpLocks/>
            <a:stCxn id="27" idx="2"/>
          </p:cNvCxnSpPr>
          <p:nvPr userDrawn="1"/>
        </p:nvCxnSpPr>
        <p:spPr>
          <a:xfrm flipH="1">
            <a:off x="6101080" y="1690688"/>
            <a:ext cx="28258" cy="437991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BD11B20A-A135-EC14-F63A-E738D0CDF8D6}"/>
              </a:ext>
            </a:extLst>
          </p:cNvPr>
          <p:cNvSpPr txBox="1">
            <a:spLocks/>
          </p:cNvSpPr>
          <p:nvPr userDrawn="1"/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A2B195-2A6C-4DF8-B269-563C705C2F5D}" type="slidenum">
              <a:rPr lang="da-DK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da-DK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" name="Grafik 56">
            <a:extLst>
              <a:ext uri="{FF2B5EF4-FFF2-40B4-BE49-F238E27FC236}">
                <a16:creationId xmlns:a16="http://schemas.microsoft.com/office/drawing/2014/main" id="{1678C2C8-FCD3-E9F7-D139-0039DD963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20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3ABB-23E3-4B9F-85E4-9F7B1635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9F0C-B972-4A51-8A57-C4B4C18FA1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3313-1810-4968-8D1B-0D5C5FA7E8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6C66-B276-40D1-8011-2AE383B4EC6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F42B7-492B-46D9-AD3F-975DA5C07B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370FB9-D942-2348-BA3D-BE02AF20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Grafik 56">
            <a:extLst>
              <a:ext uri="{FF2B5EF4-FFF2-40B4-BE49-F238E27FC236}">
                <a16:creationId xmlns:a16="http://schemas.microsoft.com/office/drawing/2014/main" id="{2D1D9BA8-360E-4A7B-A9C4-80F4A7DD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7" name="Grafik 56">
            <a:extLst>
              <a:ext uri="{FF2B5EF4-FFF2-40B4-BE49-F238E27FC236}">
                <a16:creationId xmlns:a16="http://schemas.microsoft.com/office/drawing/2014/main" id="{C182344E-E8AB-7C26-4854-12406D334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73258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764784" y="1689649"/>
            <a:ext cx="4744591" cy="4486825"/>
          </a:xfrm>
        </p:spPr>
        <p:txBody>
          <a:bodyPr/>
          <a:lstStyle>
            <a:lvl1pPr marL="0" indent="0">
              <a:buNone/>
              <a:defRPr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Klik på ikonet for at tilføje et diagram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326D510B-861C-46F9-BDE6-E3B1D843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6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C4BE1-D065-974E-93AD-0FFC731E1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4DA3BBC-3374-C847-BC8D-177ED24061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DD6BF-9FC4-CE42-8F1A-6EB7B8609C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MD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2EC59A-F948-8A4B-9E5E-89A8F2564F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98FC9B9-5FD8-8B46-B742-F21C8FBADD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1EB4E1-9A16-2E4F-8E2F-B4A91F8239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279BB1-D387-D541-9A8D-FA4F93A31E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CC2D6EB-C72A-3D4C-AA17-EC7DA9999F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73C49AE-F513-CE4C-BFEE-EA8A34720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AD3589C-5FBB-BB4E-BE5A-83EA804DC3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946C767-DB70-484F-9517-5ACC479C97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C004AC-457D-A047-A523-7560F564EC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1A67DAE-79AB-F741-B02F-14D5C790C5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07D8C47-33C0-0940-8F29-DDA0534E61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65965" y="4357456"/>
            <a:ext cx="851947" cy="341544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76D3607-0306-E649-B831-E15318FC8F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62512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2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F664FD-9FF3-FB41-A905-7CAE6FD612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0334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3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E512789-EF5F-4049-8D5D-58DC7DE522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78156" y="4357456"/>
            <a:ext cx="774497" cy="341544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Fase 4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C189683-AD81-134C-AB34-BF90A43DDC8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965960" y="2093354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8B9D3BD3-4C51-3E45-95C5-F8CF6745C103}"/>
              </a:ext>
            </a:extLst>
          </p:cNvPr>
          <p:cNvSpPr/>
          <p:nvPr/>
        </p:nvSpPr>
        <p:spPr>
          <a:xfrm>
            <a:off x="746759" y="3977516"/>
            <a:ext cx="10578465" cy="16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A833292-9D40-5946-A4FC-B1C046DB60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965960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46" name="Trekant 45">
            <a:extLst>
              <a:ext uri="{FF2B5EF4-FFF2-40B4-BE49-F238E27FC236}">
                <a16:creationId xmlns:a16="http://schemas.microsoft.com/office/drawing/2014/main" id="{57987D1E-E0FB-4941-A013-C853D662E0B4}"/>
              </a:ext>
            </a:extLst>
          </p:cNvPr>
          <p:cNvSpPr/>
          <p:nvPr/>
        </p:nvSpPr>
        <p:spPr>
          <a:xfrm rot="5400000">
            <a:off x="11128365" y="3946711"/>
            <a:ext cx="585289" cy="236210"/>
          </a:xfrm>
          <a:prstGeom prst="triangle">
            <a:avLst/>
          </a:prstGeom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729696E5-E7EB-AF49-88C1-5605DD44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" y="3769953"/>
            <a:ext cx="585290" cy="58529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A325EA7-EF06-AD46-9795-1EE7F0D3E8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38" y="3833998"/>
            <a:ext cx="58529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År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F73ADFD-A8CB-C54C-982D-EF827627954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32482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6BE8B3E-6EC0-934E-A4C8-E181C3C3F2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92117" y="2055840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pic>
        <p:nvPicPr>
          <p:cNvPr id="29" name="Grafik 56">
            <a:extLst>
              <a:ext uri="{FF2B5EF4-FFF2-40B4-BE49-F238E27FC236}">
                <a16:creationId xmlns:a16="http://schemas.microsoft.com/office/drawing/2014/main" id="{9D5BED6F-A194-437B-982D-89478224B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36A473B-C6EA-B24E-A697-96DCC566515F}"/>
              </a:ext>
            </a:extLst>
          </p:cNvPr>
          <p:cNvSpPr/>
          <p:nvPr userDrawn="1"/>
        </p:nvSpPr>
        <p:spPr>
          <a:xfrm>
            <a:off x="746759" y="3977516"/>
            <a:ext cx="10578465" cy="16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3" name="Trekant 45">
            <a:extLst>
              <a:ext uri="{FF2B5EF4-FFF2-40B4-BE49-F238E27FC236}">
                <a16:creationId xmlns:a16="http://schemas.microsoft.com/office/drawing/2014/main" id="{906D294E-B2B7-643B-DDA3-B39D8F5D88F5}"/>
              </a:ext>
            </a:extLst>
          </p:cNvPr>
          <p:cNvSpPr/>
          <p:nvPr userDrawn="1"/>
        </p:nvSpPr>
        <p:spPr>
          <a:xfrm rot="5400000">
            <a:off x="11128365" y="3946711"/>
            <a:ext cx="585289" cy="236210"/>
          </a:xfrm>
          <a:prstGeom prst="triangle">
            <a:avLst/>
          </a:prstGeom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5" name="Billede 48">
            <a:extLst>
              <a:ext uri="{FF2B5EF4-FFF2-40B4-BE49-F238E27FC236}">
                <a16:creationId xmlns:a16="http://schemas.microsoft.com/office/drawing/2014/main" id="{2A442804-C70C-1600-5DDD-DE7BEA1D0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" y="3769953"/>
            <a:ext cx="585290" cy="585290"/>
          </a:xfrm>
          <a:prstGeom prst="rect">
            <a:avLst/>
          </a:prstGeom>
        </p:spPr>
      </p:pic>
      <p:pic>
        <p:nvPicPr>
          <p:cNvPr id="6" name="Grafik 56">
            <a:extLst>
              <a:ext uri="{FF2B5EF4-FFF2-40B4-BE49-F238E27FC236}">
                <a16:creationId xmlns:a16="http://schemas.microsoft.com/office/drawing/2014/main" id="{4E20B948-34E5-6A01-78B1-AA2B8EE69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5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714B73-0F56-E84B-9728-28D97281F7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Grafik 17">
            <a:extLst>
              <a:ext uri="{FF2B5EF4-FFF2-40B4-BE49-F238E27FC236}">
                <a16:creationId xmlns:a16="http://schemas.microsoft.com/office/drawing/2014/main" id="{97D10191-9106-5942-B580-EC64504A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00" y="-1626224"/>
            <a:ext cx="8242300" cy="8346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2100" y="381000"/>
            <a:ext cx="5575300" cy="50165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defRPr sz="2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to edit quote title style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580" y="5962860"/>
            <a:ext cx="3169920" cy="36512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Click to edit name style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9F86096F-4F32-4BA8-8745-3437A48CB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3" name="Rektangel 1">
            <a:extLst>
              <a:ext uri="{FF2B5EF4-FFF2-40B4-BE49-F238E27FC236}">
                <a16:creationId xmlns:a16="http://schemas.microsoft.com/office/drawing/2014/main" id="{6FC0D6AE-15CA-A0B2-AF82-FE084913D2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5" name="Grafik 17">
            <a:extLst>
              <a:ext uri="{FF2B5EF4-FFF2-40B4-BE49-F238E27FC236}">
                <a16:creationId xmlns:a16="http://schemas.microsoft.com/office/drawing/2014/main" id="{4503D086-3C74-C69F-6B10-6944CE945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00" y="-1626224"/>
            <a:ext cx="8242300" cy="8346341"/>
          </a:xfrm>
          <a:prstGeom prst="rect">
            <a:avLst/>
          </a:prstGeom>
          <a:effectLst/>
        </p:spPr>
      </p:pic>
      <p:pic>
        <p:nvPicPr>
          <p:cNvPr id="6" name="Grafik 56">
            <a:extLst>
              <a:ext uri="{FF2B5EF4-FFF2-40B4-BE49-F238E27FC236}">
                <a16:creationId xmlns:a16="http://schemas.microsoft.com/office/drawing/2014/main" id="{849B6986-4DB9-8E20-B6F6-78A872183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83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22" name="Picture Placeholder 44">
            <a:extLst>
              <a:ext uri="{FF2B5EF4-FFF2-40B4-BE49-F238E27FC236}">
                <a16:creationId xmlns:a16="http://schemas.microsoft.com/office/drawing/2014/main" id="{151A4501-9023-8640-B8B4-B92D43A6D3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0300" y="39565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6A8C266-66F1-7F4D-9B88-194A80626F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7252" y="53444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FEEED8C-64D8-BB48-98EB-CDEEB5088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67252" y="56076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BAA9A6-F353-BE49-892B-33034DD5C39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26200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1876AF92-517F-F240-84D0-1E321BB76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3152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DE66B73-03DC-8147-A3CC-3E6BABEC59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3152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9" name="Picture Placeholder 44">
            <a:extLst>
              <a:ext uri="{FF2B5EF4-FFF2-40B4-BE49-F238E27FC236}">
                <a16:creationId xmlns:a16="http://schemas.microsoft.com/office/drawing/2014/main" id="{9150FB8D-9352-2D47-9C6C-A7262322E6D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68386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934FCA3B-46C5-234F-9686-D4FAA9E63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65338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84DBB6D-9BF0-2D40-AD68-8160894A11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5338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3" name="Picture Placeholder 44">
            <a:extLst>
              <a:ext uri="{FF2B5EF4-FFF2-40B4-BE49-F238E27FC236}">
                <a16:creationId xmlns:a16="http://schemas.microsoft.com/office/drawing/2014/main" id="{F8B3F176-60D8-5644-AC82-78DBC54E3D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7448" y="17594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31473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57ED2ED-81EE-3248-9953-27FC650134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" y="34105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FE0190D8-16FC-2B45-8041-34817AF840E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73348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A65ED84A-5688-CD42-9B80-47131FD552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0300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3C4282-35E8-3841-BC34-DA87C910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70300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61" name="Picture Placeholder 44">
            <a:extLst>
              <a:ext uri="{FF2B5EF4-FFF2-40B4-BE49-F238E27FC236}">
                <a16:creationId xmlns:a16="http://schemas.microsoft.com/office/drawing/2014/main" id="{3439F118-C603-E14A-B280-81E3BF2B77D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15534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B086CA0-FBF6-154F-9848-6EB0B7E0E0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12486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12BE255E-50A3-AA49-9856-E8C88447E7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2486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pic>
        <p:nvPicPr>
          <p:cNvPr id="25" name="Grafik 56">
            <a:extLst>
              <a:ext uri="{FF2B5EF4-FFF2-40B4-BE49-F238E27FC236}">
                <a16:creationId xmlns:a16="http://schemas.microsoft.com/office/drawing/2014/main" id="{FC6FF44A-9020-49C9-9DA2-DE4956F4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639B02A4-987E-9150-7A8D-3632D7267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7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99C89E90-A91F-8E4A-AEE4-24C69BEB9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113" y="904639"/>
            <a:ext cx="4294206" cy="5223029"/>
          </a:xfrm>
        </p:spPr>
        <p:txBody>
          <a:bodyPr anchor="ctr">
            <a:normAutofit/>
          </a:bodyPr>
          <a:lstStyle>
            <a:lvl1pPr marL="342900" indent="-342900">
              <a:lnSpc>
                <a:spcPct val="110000"/>
              </a:lnSpc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</p:txBody>
      </p:sp>
      <p:pic>
        <p:nvPicPr>
          <p:cNvPr id="11" name="Grafik 56">
            <a:extLst>
              <a:ext uri="{FF2B5EF4-FFF2-40B4-BE49-F238E27FC236}">
                <a16:creationId xmlns:a16="http://schemas.microsoft.com/office/drawing/2014/main" id="{0BEFB72A-CC66-4DB8-A39C-21275F0D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3" name="Grafik 56">
            <a:extLst>
              <a:ext uri="{FF2B5EF4-FFF2-40B4-BE49-F238E27FC236}">
                <a16:creationId xmlns:a16="http://schemas.microsoft.com/office/drawing/2014/main" id="{F4BA8AD6-D37E-1A7D-BB5F-EB2F3C048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4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641F4-D0FF-4DB1-963B-C084925F7A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BCD532-736A-443B-8F33-8333EF408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692" y="1714501"/>
            <a:ext cx="9781308" cy="3011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GB" sz="1800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da-DK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5D54-4190-4078-BCB7-2417F978D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2001" y="2806885"/>
            <a:ext cx="3987800" cy="154137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00000"/>
              </a:lnSpc>
              <a:defRPr/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 Energianalyse er et konsulentfirma, der rådgiver og forsker inden for energi- og klimaområdet. Vores kunder er myndigheder, energiselskaber og brancheorganisationer, og vi arbejder både i Danmark og internationalt.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9DB41-680B-4FB7-9038-5FAD4645B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6716" y="2106052"/>
            <a:ext cx="4013085" cy="720318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273050" indent="0">
              <a:buNone/>
              <a:defRPr sz="3600">
                <a:solidFill>
                  <a:schemeClr val="bg1"/>
                </a:solidFill>
              </a:defRPr>
            </a:lvl2pPr>
            <a:lvl3pPr marL="547688" indent="0">
              <a:buNone/>
              <a:defRPr sz="3600">
                <a:solidFill>
                  <a:schemeClr val="bg1"/>
                </a:solidFill>
              </a:defRPr>
            </a:lvl3pPr>
            <a:lvl4pPr marL="822325" indent="0">
              <a:buNone/>
              <a:defRPr sz="3600">
                <a:solidFill>
                  <a:schemeClr val="bg1"/>
                </a:solidFill>
              </a:defRPr>
            </a:lvl4pPr>
            <a:lvl5pPr marL="108585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Om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7A76B6-EFFB-49DC-AA1B-C70E718D7E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2099" y="2806885"/>
            <a:ext cx="4064577" cy="1541375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273050" indent="0">
              <a:buNone/>
              <a:defRPr sz="1200">
                <a:solidFill>
                  <a:schemeClr val="bg1"/>
                </a:solidFill>
              </a:defRPr>
            </a:lvl2pPr>
            <a:lvl3pPr marL="547688" indent="0">
              <a:buNone/>
              <a:defRPr sz="1200">
                <a:solidFill>
                  <a:schemeClr val="bg1"/>
                </a:solidFill>
              </a:defRPr>
            </a:lvl3pPr>
            <a:lvl4pPr marL="822325" indent="0">
              <a:buNone/>
              <a:defRPr sz="1200">
                <a:solidFill>
                  <a:schemeClr val="bg1"/>
                </a:solidFill>
              </a:defRPr>
            </a:lvl4pPr>
            <a:lvl5pPr marL="10858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Eas arbejdsfelt omfatter analyser af energisystemerne ud fra en teknisk, økonomisk og miljømæssig vinkel, samt analyser af virkemidler i energi- og klimapolitikken. Analyserne omfatter såvel nye produktionsteknologier, som besparelser og tilpasning af energiforbruget til et mere fleksibelt energisystem.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8707A49E-1DD8-488C-A7DA-2C5FB903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AE7EF878-6C8E-0708-E592-6CDD63CE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2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3DF099B3-4E0C-49BA-BD54-F6DDFFDB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pic>
        <p:nvPicPr>
          <p:cNvPr id="2" name="Grafik 56">
            <a:extLst>
              <a:ext uri="{FF2B5EF4-FFF2-40B4-BE49-F238E27FC236}">
                <a16:creationId xmlns:a16="http://schemas.microsoft.com/office/drawing/2014/main" id="{F16A5B79-9C32-CFCC-E0EA-B6EE5B56F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7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CE77B114-6A1A-9544-8AAB-5C90CE560D4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112701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8F2D1-892C-4051-BA63-F5306995AF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356350"/>
            <a:ext cx="9144000" cy="3701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0B248D-CF4E-2E4A-A93C-F46B42C6A83C}"/>
              </a:ext>
            </a:extLst>
          </p:cNvPr>
          <p:cNvSpPr/>
          <p:nvPr/>
        </p:nvSpPr>
        <p:spPr>
          <a:xfrm>
            <a:off x="11417300" y="6210300"/>
            <a:ext cx="774700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0B4A1-44D5-468C-97D8-9B51C3314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49844"/>
            <a:ext cx="4033381" cy="3962857"/>
          </a:xfrm>
          <a:solidFill>
            <a:schemeClr val="accent1"/>
          </a:solidFill>
        </p:spPr>
        <p:txBody>
          <a:bodyPr lIns="360000" rIns="90000" anchor="ctr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grpSp>
        <p:nvGrpSpPr>
          <p:cNvPr id="7" name="Gruppe 3">
            <a:extLst>
              <a:ext uri="{FF2B5EF4-FFF2-40B4-BE49-F238E27FC236}">
                <a16:creationId xmlns:a16="http://schemas.microsoft.com/office/drawing/2014/main" id="{9FD39E11-12AE-4A36-AB76-64B71D7D7637}"/>
              </a:ext>
            </a:extLst>
          </p:cNvPr>
          <p:cNvGrpSpPr/>
          <p:nvPr/>
        </p:nvGrpSpPr>
        <p:grpSpPr>
          <a:xfrm>
            <a:off x="9666514" y="0"/>
            <a:ext cx="2525486" cy="1844316"/>
            <a:chOff x="9666514" y="-1"/>
            <a:chExt cx="2525486" cy="1844316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FD91BB24-11E7-4B13-9B60-4411E78D0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496" r="23070"/>
            <a:stretch/>
          </p:blipFill>
          <p:spPr>
            <a:xfrm>
              <a:off x="9666514" y="-1"/>
              <a:ext cx="2525486" cy="1844316"/>
            </a:xfrm>
            <a:prstGeom prst="rect">
              <a:avLst/>
            </a:prstGeom>
          </p:spPr>
        </p:pic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BA0234C3-8438-4E70-B504-22DAF27A2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8" r="718"/>
            <a:stretch/>
          </p:blipFill>
          <p:spPr bwMode="auto">
            <a:xfrm>
              <a:off x="10240304" y="354865"/>
              <a:ext cx="1877048" cy="52277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0976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6">
            <a:extLst>
              <a:ext uri="{FF2B5EF4-FFF2-40B4-BE49-F238E27FC236}">
                <a16:creationId xmlns:a16="http://schemas.microsoft.com/office/drawing/2014/main" id="{F81F3772-AE13-E94D-942F-D5EAC232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B87E6C4-065C-3D4E-B584-C7DDFB93E8E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5CAA76EC-D675-BD42-8DF9-BDE79E57D0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3600" y="0"/>
            <a:ext cx="3708400" cy="6853712"/>
          </a:xfrm>
          <a:solidFill>
            <a:srgbClr val="FFFF00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9491-AB2C-4A50-957A-2C84F4D16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039" y="688499"/>
            <a:ext cx="401308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3700" y="2146299"/>
            <a:ext cx="3987800" cy="40306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698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op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98CE091-E77D-764C-AEAA-EE73F43529A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352B9FF-CD90-334D-92FC-3B9296E7A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8123" y="10748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51597FE-AAC6-2A44-BE98-0BA427219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938140"/>
            <a:ext cx="4008437" cy="116537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Add Icon Slide Title Here</a:t>
            </a:r>
          </a:p>
        </p:txBody>
      </p:sp>
      <p:sp>
        <p:nvSpPr>
          <p:cNvPr id="14" name="Text Placeholder 65">
            <a:extLst>
              <a:ext uri="{FF2B5EF4-FFF2-40B4-BE49-F238E27FC236}">
                <a16:creationId xmlns:a16="http://schemas.microsoft.com/office/drawing/2014/main" id="{B3E26818-EE99-9647-A086-5AB199F535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062923"/>
            <a:ext cx="4008437" cy="484346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Subtitle goes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5A2054-3D4B-CE4D-83C9-F71BC1FF1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59964"/>
            <a:ext cx="4008438" cy="2882820"/>
          </a:xfrm>
        </p:spPr>
        <p:txBody>
          <a:bodyPr>
            <a:noAutofit/>
          </a:bodyPr>
          <a:lstStyle>
            <a:lvl1pPr marL="0" indent="0">
              <a:lnSpc>
                <a:spcPts val="1820"/>
              </a:lnSpc>
              <a:buNone/>
              <a:defRPr sz="12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6ABD1DE-37FD-3647-B810-C0CF14541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8123" y="23702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2293942-B707-6F42-9060-999986E26E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8123" y="36529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9C12879-B31E-6D4B-86B7-54341763E5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88123" y="4948309"/>
            <a:ext cx="3977648" cy="73169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7BDBCC4-8955-7240-9BC3-436B2D45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D7B218A-45CE-4A62-B14D-E99F7F963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3217" y="1002146"/>
            <a:ext cx="885235" cy="8852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33FF92E8-CF6F-401A-9528-0A23D2260E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83217" y="2291505"/>
            <a:ext cx="885235" cy="88523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82B36D2-1B5C-4025-95CE-CFF9ABBA0B8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3217" y="3580864"/>
            <a:ext cx="885235" cy="88523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77ABD2D-2267-47F5-8065-6E7F2FADFB3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3217" y="4870223"/>
            <a:ext cx="885235" cy="885235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 </a:t>
            </a:r>
          </a:p>
        </p:txBody>
      </p:sp>
      <p:pic>
        <p:nvPicPr>
          <p:cNvPr id="16" name="Grafik 56">
            <a:extLst>
              <a:ext uri="{FF2B5EF4-FFF2-40B4-BE49-F238E27FC236}">
                <a16:creationId xmlns:a16="http://schemas.microsoft.com/office/drawing/2014/main" id="{392AB440-3120-461B-9B0C-95840C9E7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6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1058227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Grafik 56">
            <a:extLst>
              <a:ext uri="{FF2B5EF4-FFF2-40B4-BE49-F238E27FC236}">
                <a16:creationId xmlns:a16="http://schemas.microsoft.com/office/drawing/2014/main" id="{0F2A8611-C65F-43E6-AE36-6B6B5301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5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03401"/>
            <a:ext cx="5448300" cy="43735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4483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14" name="Grafik 56">
            <a:extLst>
              <a:ext uri="{FF2B5EF4-FFF2-40B4-BE49-F238E27FC236}">
                <a16:creationId xmlns:a16="http://schemas.microsoft.com/office/drawing/2014/main" id="{BF7454AF-4877-D145-A19A-797CAACBE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AF17E050-6BC1-9A42-BB1C-B7364D49E19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3700" y="0"/>
            <a:ext cx="54483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51C08D-91CF-A648-BE2D-6105305C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386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0689"/>
            <a:ext cx="5732585" cy="4486274"/>
          </a:xfrm>
        </p:spPr>
        <p:txBody>
          <a:bodyPr>
            <a:normAutofit/>
          </a:bodyPr>
          <a:lstStyle>
            <a:lvl1pPr>
              <a:defRPr sz="20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4784" y="1689649"/>
            <a:ext cx="4744591" cy="4486825"/>
          </a:xfrm>
        </p:spPr>
        <p:txBody>
          <a:bodyPr/>
          <a:lstStyle>
            <a:lvl1pPr marL="0" indent="0">
              <a:buNone/>
              <a:defRPr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0B4D76-0FAA-C044-A25C-7289AF2B9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326D510B-861C-46F9-BDE6-E3B1D843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2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DDDB-1BCA-4C05-93C5-86C0BC72A0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03401"/>
            <a:ext cx="5448300" cy="43735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54483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pic>
        <p:nvPicPr>
          <p:cNvPr id="14" name="Grafik 56">
            <a:extLst>
              <a:ext uri="{FF2B5EF4-FFF2-40B4-BE49-F238E27FC236}">
                <a16:creationId xmlns:a16="http://schemas.microsoft.com/office/drawing/2014/main" id="{BF7454AF-4877-D145-A19A-797CAACB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AF17E050-6BC1-9A42-BB1C-B7364D49E1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743700" y="0"/>
            <a:ext cx="54483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51C08D-91CF-A648-BE2D-6105305C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787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3596" y="1690688"/>
            <a:ext cx="10596880" cy="38803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Click icon to add chart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1033496-E34F-3044-9882-5D3D5282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7EE58-E458-0141-B5D0-C32444F5E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5365102"/>
            <a:ext cx="10582274" cy="78338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Edit keypoints text styles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14D4290E-EF52-468D-81AA-14C7A18A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5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F4A7-04C3-48C5-9451-A7E846EFB2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7050" y="1412398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E55A3E-A6C8-4A34-B04C-6837BCE57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7050" y="1506061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5383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911682-99CA-47EE-A738-CAD7AE1E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5013" y="437674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15907D4-9335-48D6-AC42-9F2A88FB6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5013" y="531337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0233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C058-F2EB-49EA-A183-8334E3A52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6145-93BC-42D5-973D-44185F2221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8EFD-C010-47FE-BD43-2D6F4FFEB5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520247-5A69-5A40-9B73-1ADDCE4CB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43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628CA998-2208-4E07-BADC-F2848739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8C12FD95-7D92-6345-A06C-843CF9FE073B}"/>
              </a:ext>
            </a:extLst>
          </p:cNvPr>
          <p:cNvGrpSpPr/>
          <p:nvPr/>
        </p:nvGrpSpPr>
        <p:grpSpPr>
          <a:xfrm>
            <a:off x="809942" y="1742729"/>
            <a:ext cx="4962353" cy="704702"/>
            <a:chOff x="417597" y="1992086"/>
            <a:chExt cx="5370888" cy="704702"/>
          </a:xfrm>
          <a:solidFill>
            <a:schemeClr val="tx2"/>
          </a:solidFill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811262F-7BBF-2B43-A308-7FA7B655478C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C5BE088-2AE1-0F40-B724-F31CF5E442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92219" y="2207277"/>
              <a:ext cx="318212" cy="2743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1C4020-F622-054C-975B-6AED4EEC04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595" y="1744296"/>
            <a:ext cx="4537165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C316BA2-53F7-A440-AE81-0CCDE9FD6C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595" y="2739957"/>
            <a:ext cx="446126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6178E16-9D01-624C-95A7-665064B17D34}"/>
              </a:ext>
            </a:extLst>
          </p:cNvPr>
          <p:cNvGrpSpPr/>
          <p:nvPr/>
        </p:nvGrpSpPr>
        <p:grpSpPr>
          <a:xfrm>
            <a:off x="6411840" y="1742729"/>
            <a:ext cx="5069277" cy="704702"/>
            <a:chOff x="165763" y="1992086"/>
            <a:chExt cx="5379005" cy="704702"/>
          </a:xfrm>
          <a:solidFill>
            <a:schemeClr val="tx2"/>
          </a:solidFill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A4D7B07-2451-D346-B401-5764CC915AB6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400">
                <a:latin typeface="Leelawadee" panose="020B0502040204020203" pitchFamily="34" charset="-34"/>
              </a:endParaRPr>
            </a:p>
          </p:txBody>
        </p:sp>
        <p:sp>
          <p:nvSpPr>
            <p:cNvPr id="22" name="Triangle 20">
              <a:extLst>
                <a:ext uri="{FF2B5EF4-FFF2-40B4-BE49-F238E27FC236}">
                  <a16:creationId xmlns:a16="http://schemas.microsoft.com/office/drawing/2014/main" id="{5E5F21E3-4576-884E-83D4-68B889FFE47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43817" y="2207278"/>
              <a:ext cx="318212" cy="27432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>
                <a:latin typeface="Leelawadee" panose="020B0502040204020203" pitchFamily="34" charset="-34"/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0E8EA1-2313-D242-A648-83DCC514C3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67086" y="1744296"/>
            <a:ext cx="4555951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8EC58A6-2392-D148-A3B0-998310D2B91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07391" y="2739957"/>
            <a:ext cx="4432756" cy="3330643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FB084FC3-C1A6-0E47-8649-421ECA6E9DAD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101080" y="1690688"/>
            <a:ext cx="28258" cy="437991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4620FB1-B85B-9A47-8B01-B5E358136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1" name="Pladsholder til sidefod 3">
            <a:extLst>
              <a:ext uri="{FF2B5EF4-FFF2-40B4-BE49-F238E27FC236}">
                <a16:creationId xmlns:a16="http://schemas.microsoft.com/office/drawing/2014/main" id="{F7B6E1E8-FF1D-2C4A-ACB2-FA357F754EF3}"/>
              </a:ext>
            </a:extLst>
          </p:cNvPr>
          <p:cNvSpPr txBox="1">
            <a:spLocks/>
          </p:cNvSpPr>
          <p:nvPr/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A2B195-2A6C-4DF8-B269-563C705C2F5D}" type="slidenum">
              <a:rPr lang="da-DK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da-DK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Grafik 56">
            <a:extLst>
              <a:ext uri="{FF2B5EF4-FFF2-40B4-BE49-F238E27FC236}">
                <a16:creationId xmlns:a16="http://schemas.microsoft.com/office/drawing/2014/main" id="{E1C8085A-F873-4F6F-B865-1B825AE5B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48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3ABB-23E3-4B9F-85E4-9F7B1635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9F0C-B972-4A51-8A57-C4B4C18FA1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3313-1810-4968-8D1B-0D5C5FA7E8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6C66-B276-40D1-8011-2AE383B4EC6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F42B7-492B-46D9-AD3F-975DA5C07B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370FB9-D942-2348-BA3D-BE02AF20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Grafik 56">
            <a:extLst>
              <a:ext uri="{FF2B5EF4-FFF2-40B4-BE49-F238E27FC236}">
                <a16:creationId xmlns:a16="http://schemas.microsoft.com/office/drawing/2014/main" id="{2D1D9BA8-360E-4A7B-A9C4-80F4A7DD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24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2C4BE1-D065-974E-93AD-0FFC731E1F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4DA3BBC-3374-C847-BC8D-177ED24061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DD6BF-9FC4-CE42-8F1A-6EB7B8609C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MD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32EC59A-F948-8A4B-9E5E-89A8F2564F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98FC9B9-5FD8-8B46-B742-F21C8FBADD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1EB4E1-9A16-2E4F-8E2F-B4A91F8239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279BB1-D387-D541-9A8D-FA4F93A31E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CC2D6EB-C72A-3D4C-AA17-EC7DA9999F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73C49AE-F513-CE4C-BFEE-EA8A3472069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AD3589C-5FBB-BB4E-BE5A-83EA804DC3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946C767-DB70-484F-9517-5ACC479C97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C004AC-457D-A047-A523-7560F564EC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1A67DAE-79AB-F741-B02F-14D5C790C5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MD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07D8C47-33C0-0940-8F29-DDA0534E61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65965" y="4357456"/>
            <a:ext cx="851947" cy="341544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76D3607-0306-E649-B831-E15318FC8F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62512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2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CF664FD-9FF3-FB41-A905-7CAE6FD612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0334" y="4357456"/>
            <a:ext cx="774497" cy="34154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Fase 3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6E512789-EF5F-4049-8D5D-58DC7DE522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78156" y="4357456"/>
            <a:ext cx="774497" cy="341544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Fase 4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C189683-AD81-134C-AB34-BF90A43DDC8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965960" y="2093354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8B9D3BD3-4C51-3E45-95C5-F8CF6745C103}"/>
              </a:ext>
            </a:extLst>
          </p:cNvPr>
          <p:cNvSpPr/>
          <p:nvPr/>
        </p:nvSpPr>
        <p:spPr>
          <a:xfrm>
            <a:off x="746759" y="3977516"/>
            <a:ext cx="10578465" cy="161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A833292-9D40-5946-A4FC-B1C046DB60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965960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46" name="Trekant 45">
            <a:extLst>
              <a:ext uri="{FF2B5EF4-FFF2-40B4-BE49-F238E27FC236}">
                <a16:creationId xmlns:a16="http://schemas.microsoft.com/office/drawing/2014/main" id="{57987D1E-E0FB-4941-A013-C853D662E0B4}"/>
              </a:ext>
            </a:extLst>
          </p:cNvPr>
          <p:cNvSpPr/>
          <p:nvPr/>
        </p:nvSpPr>
        <p:spPr>
          <a:xfrm rot="5400000">
            <a:off x="11128365" y="3946711"/>
            <a:ext cx="585289" cy="236210"/>
          </a:xfrm>
          <a:prstGeom prst="triangle">
            <a:avLst/>
          </a:prstGeom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729696E5-E7EB-AF49-88C1-5605DD44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" y="3769953"/>
            <a:ext cx="585290" cy="58529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A325EA7-EF06-AD46-9795-1EE7F0D3E8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4438" y="3833998"/>
            <a:ext cx="58529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År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F73ADFD-A8CB-C54C-982D-EF827627954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32482" y="5167176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6BE8B3E-6EC0-934E-A4C8-E181C3C3F2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92117" y="2055840"/>
            <a:ext cx="1828800" cy="696885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Leelawadee" panose="020B0502040204020203" pitchFamily="34" charset="-34"/>
              </a:defRPr>
            </a:lvl1pPr>
          </a:lstStyle>
          <a:p>
            <a:pPr lvl="0"/>
            <a:r>
              <a:rPr lang="da-DK"/>
              <a:t>Item Title</a:t>
            </a:r>
          </a:p>
        </p:txBody>
      </p:sp>
      <p:pic>
        <p:nvPicPr>
          <p:cNvPr id="29" name="Grafik 56">
            <a:extLst>
              <a:ext uri="{FF2B5EF4-FFF2-40B4-BE49-F238E27FC236}">
                <a16:creationId xmlns:a16="http://schemas.microsoft.com/office/drawing/2014/main" id="{9D5BED6F-A194-437B-982D-89478224B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1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4714B73-0F56-E84B-9728-28D97281F7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pic>
        <p:nvPicPr>
          <p:cNvPr id="26" name="Grafik 17">
            <a:extLst>
              <a:ext uri="{FF2B5EF4-FFF2-40B4-BE49-F238E27FC236}">
                <a16:creationId xmlns:a16="http://schemas.microsoft.com/office/drawing/2014/main" id="{97D10191-9106-5942-B580-EC64504A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3700" y="-1626224"/>
            <a:ext cx="8242300" cy="8346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2100" y="381000"/>
            <a:ext cx="5575300" cy="50165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defRPr sz="2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da-DK"/>
              <a:t>Click to edit quote title style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580" y="5962860"/>
            <a:ext cx="3169920" cy="36512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Click to edit name style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9F86096F-4F32-4BA8-8745-3437A48CB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F0007F-25C9-41FE-B012-7AC37B19C71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23596" y="1690688"/>
            <a:ext cx="10596880" cy="38803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E849BE-D61B-DE4E-8243-6E87B59D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1033496-E34F-3044-9882-5D3D5282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7EE58-E458-0141-B5D0-C32444F5E4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5365102"/>
            <a:ext cx="10582274" cy="78338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Edit keypoints text styles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14D4290E-EF52-468D-81AA-14C7A18A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226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0D3E7-679E-E04B-AC1A-095AE4180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22" name="Picture Placeholder 44">
            <a:extLst>
              <a:ext uri="{FF2B5EF4-FFF2-40B4-BE49-F238E27FC236}">
                <a16:creationId xmlns:a16="http://schemas.microsoft.com/office/drawing/2014/main" id="{151A4501-9023-8640-B8B4-B92D43A6D3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70300" y="39565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6A8C266-66F1-7F4D-9B88-194A80626F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7252" y="53444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FEEED8C-64D8-BB48-98EB-CDEEB5088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67252" y="56076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BAA9A6-F353-BE49-892B-33034DD5C39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26200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1876AF92-517F-F240-84D0-1E321BB76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3152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DE66B73-03DC-8147-A3CC-3E6BABEC59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3152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49" name="Picture Placeholder 44">
            <a:extLst>
              <a:ext uri="{FF2B5EF4-FFF2-40B4-BE49-F238E27FC236}">
                <a16:creationId xmlns:a16="http://schemas.microsoft.com/office/drawing/2014/main" id="{9150FB8D-9352-2D47-9C6C-A7262322E6D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68386" y="39388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934FCA3B-46C5-234F-9686-D4FAA9E63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65338" y="53267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84DBB6D-9BF0-2D40-AD68-8160894A11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65338" y="55899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3" name="Picture Placeholder 44">
            <a:extLst>
              <a:ext uri="{FF2B5EF4-FFF2-40B4-BE49-F238E27FC236}">
                <a16:creationId xmlns:a16="http://schemas.microsoft.com/office/drawing/2014/main" id="{F8B3F176-60D8-5644-AC82-78DBC54E3D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7448" y="17594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7EA1F90-6361-D049-89F0-349008C4AE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31473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657ED2ED-81EE-3248-9953-27FC650134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" y="34105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FE0190D8-16FC-2B45-8041-34817AF840E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73348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A65ED84A-5688-CD42-9B80-47131FD552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0300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3C4282-35E8-3841-BC34-DA87C910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70300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61" name="Picture Placeholder 44">
            <a:extLst>
              <a:ext uri="{FF2B5EF4-FFF2-40B4-BE49-F238E27FC236}">
                <a16:creationId xmlns:a16="http://schemas.microsoft.com/office/drawing/2014/main" id="{3439F118-C603-E14A-B280-81E3BF2B77D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15534" y="1741748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da-DK"/>
              <a:t>Indsæt portræt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B086CA0-FBF6-154F-9848-6EB0B7E0E0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12486" y="312962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12BE255E-50A3-AA49-9856-E8C88447E7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2486" y="3392855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  <p:pic>
        <p:nvPicPr>
          <p:cNvPr id="25" name="Grafik 56">
            <a:extLst>
              <a:ext uri="{FF2B5EF4-FFF2-40B4-BE49-F238E27FC236}">
                <a16:creationId xmlns:a16="http://schemas.microsoft.com/office/drawing/2014/main" id="{FC6FF44A-9020-49C9-9DA2-DE4956F4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4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99C89E90-A91F-8E4A-AEE4-24C69BEB9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113" y="904639"/>
            <a:ext cx="4294206" cy="5223029"/>
          </a:xfrm>
        </p:spPr>
        <p:txBody>
          <a:bodyPr anchor="ctr">
            <a:normAutofit/>
          </a:bodyPr>
          <a:lstStyle>
            <a:lvl1pPr marL="342900" indent="-342900">
              <a:lnSpc>
                <a:spcPct val="110000"/>
              </a:lnSpc>
              <a:buFont typeface="+mj-lt"/>
              <a:buAutoNum type="arabicPeriod"/>
              <a:defRPr sz="14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</p:txBody>
      </p:sp>
      <p:pic>
        <p:nvPicPr>
          <p:cNvPr id="11" name="Grafik 56">
            <a:extLst>
              <a:ext uri="{FF2B5EF4-FFF2-40B4-BE49-F238E27FC236}">
                <a16:creationId xmlns:a16="http://schemas.microsoft.com/office/drawing/2014/main" id="{0BEFB72A-CC66-4DB8-A39C-21275F0D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8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641F4-D0FF-4DB1-963B-C084925F7A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BCD532-736A-443B-8F33-8333EF408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692" y="1714501"/>
            <a:ext cx="9781308" cy="3011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 smtClean="0">
                <a:solidFill>
                  <a:schemeClr val="lt1"/>
                </a:solidFill>
                <a:latin typeface="Leelawadee" panose="020B0502040204020203" pitchFamily="34" charset="-34"/>
                <a:cs typeface="+mn-cs"/>
              </a:defRPr>
            </a:lvl1pPr>
            <a:lvl2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dirty="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GB" sz="1800" dirty="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da-DK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5D54-4190-4078-BCB7-2417F978D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22001" y="2806885"/>
            <a:ext cx="3987800" cy="154137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00000"/>
              </a:lnSpc>
              <a:defRPr/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GB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 Energianalyse er et konsulentfirma, der rådgiver og forsker inden for energi- og klimaområdet. Vores kunder er myndigheder, energiselskaber og brancheorganisationer, og vi arbejder både i Danmark og internationalt.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9DB41-680B-4FB7-9038-5FAD4645B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6716" y="2106052"/>
            <a:ext cx="4013085" cy="720318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bg1"/>
                </a:solidFill>
                <a:latin typeface="Leelawadee" panose="020B0502040204020203" pitchFamily="34" charset="-34"/>
              </a:defRPr>
            </a:lvl1pPr>
            <a:lvl2pPr marL="273050" indent="0">
              <a:buNone/>
              <a:defRPr sz="3600">
                <a:solidFill>
                  <a:schemeClr val="bg1"/>
                </a:solidFill>
              </a:defRPr>
            </a:lvl2pPr>
            <a:lvl3pPr marL="547688" indent="0">
              <a:buNone/>
              <a:defRPr sz="3600">
                <a:solidFill>
                  <a:schemeClr val="bg1"/>
                </a:solidFill>
              </a:defRPr>
            </a:lvl3pPr>
            <a:lvl4pPr marL="822325" indent="0">
              <a:buNone/>
              <a:defRPr sz="3600">
                <a:solidFill>
                  <a:schemeClr val="bg1"/>
                </a:solidFill>
              </a:defRPr>
            </a:lvl4pPr>
            <a:lvl5pPr marL="108585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Om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7A76B6-EFFB-49DC-AA1B-C70E718D7E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2099" y="2806885"/>
            <a:ext cx="4064577" cy="1541375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273050" indent="0">
              <a:buNone/>
              <a:defRPr sz="1200">
                <a:solidFill>
                  <a:schemeClr val="bg1"/>
                </a:solidFill>
              </a:defRPr>
            </a:lvl2pPr>
            <a:lvl3pPr marL="547688" indent="0">
              <a:buNone/>
              <a:defRPr sz="1200">
                <a:solidFill>
                  <a:schemeClr val="bg1"/>
                </a:solidFill>
              </a:defRPr>
            </a:lvl3pPr>
            <a:lvl4pPr marL="822325" indent="0">
              <a:buNone/>
              <a:defRPr sz="1200">
                <a:solidFill>
                  <a:schemeClr val="bg1"/>
                </a:solidFill>
              </a:defRPr>
            </a:lvl4pPr>
            <a:lvl5pPr marL="10858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indent="0">
              <a:lnSpc>
                <a:spcPct val="100000"/>
              </a:lnSpc>
              <a:buNone/>
            </a:pPr>
            <a:r>
              <a:rPr lang="da-DK" sz="1200">
                <a:solidFill>
                  <a:schemeClr val="bg1"/>
                </a:solidFill>
              </a:rPr>
              <a:t>Eas arbejdsfelt omfatter analyser af energisystemerne ud fra en teknisk, økonomisk og miljømæssig vinkel, samt analyser af virkemidler i energi- og klimapolitikken. Analyserne omfatter såvel nye produktionsteknologier, som besparelser og tilpasning af energiforbruget til et mere fleksibelt energisystem.</a:t>
            </a:r>
          </a:p>
        </p:txBody>
      </p:sp>
      <p:pic>
        <p:nvPicPr>
          <p:cNvPr id="7" name="Grafik 56">
            <a:extLst>
              <a:ext uri="{FF2B5EF4-FFF2-40B4-BE49-F238E27FC236}">
                <a16:creationId xmlns:a16="http://schemas.microsoft.com/office/drawing/2014/main" id="{8707A49E-1DD8-488C-A7DA-2C5FB903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0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type “Tak”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5ACE05-1983-F548-A3D6-26AE831B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640" y="922020"/>
            <a:ext cx="501396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0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FB81E4-5AB1-4541-9EE9-45C3ED099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3DF099B3-4E0C-49BA-BD54-F6DDFFDB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B8B6CDC7-4B3F-AC4B-8180-D3BDC1D918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0868"/>
            <a:ext cx="3524250" cy="3116262"/>
          </a:xfrm>
          <a:solidFill>
            <a:schemeClr val="accent1"/>
          </a:solidFill>
        </p:spPr>
        <p:txBody>
          <a:bodyPr lIns="360000" tIns="46800" rIns="180000" anchor="ctr" anchorCtr="0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F4A7-04C3-48C5-9451-A7E846EFB2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7050" y="1412398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E55A3E-A6C8-4A34-B04C-6837BCE57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67050" y="1506061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74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721AE8-17B8-FA4C-949C-8C37A9F5FB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08FC-2842-4330-9F0D-557714CDF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594" y="2275284"/>
            <a:ext cx="10466706" cy="2307432"/>
          </a:xfrm>
          <a:noFill/>
        </p:spPr>
        <p:txBody>
          <a:bodyPr lIns="90000" tIns="46800" rIns="90000" anchor="ctr" anchorCtr="0">
            <a:normAutofit/>
          </a:bodyPr>
          <a:lstStyle>
            <a:lvl1pPr>
              <a:defRPr sz="5000" b="0" cap="none" spc="0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da-DK"/>
              <a:t>Click to edit Chapter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911682-99CA-47EE-A738-CAD7AE1E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95013" y="437674"/>
            <a:ext cx="905510" cy="9169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anchor="ctr">
            <a:normAutofit/>
          </a:bodyPr>
          <a:lstStyle>
            <a:lvl1pPr marL="0" indent="0" algn="ctr">
              <a:buNone/>
              <a:defRPr sz="3000"/>
            </a:lvl1pPr>
            <a:lvl2pPr marL="273050" indent="0">
              <a:buNone/>
              <a:defRPr/>
            </a:lvl2pPr>
            <a:lvl3pPr marL="547688" indent="0">
              <a:buNone/>
              <a:defRPr/>
            </a:lvl3pPr>
            <a:lvl4pPr marL="822325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15907D4-9335-48D6-AC42-9F2A88FB6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5013" y="531337"/>
            <a:ext cx="914400" cy="91440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  <a:lvl2pPr marL="273050" indent="0" algn="ctr">
              <a:buNone/>
              <a:defRPr sz="3000"/>
            </a:lvl2pPr>
            <a:lvl3pPr marL="547688" indent="0" algn="ctr">
              <a:buNone/>
              <a:defRPr sz="3000"/>
            </a:lvl3pPr>
            <a:lvl4pPr marL="822325" indent="0" algn="ctr">
              <a:buNone/>
              <a:defRPr sz="3000"/>
            </a:lvl4pPr>
            <a:lvl5pPr marL="1085850" indent="0" algn="ctr">
              <a:buNone/>
              <a:defRPr sz="3000"/>
            </a:lvl5pPr>
          </a:lstStyle>
          <a:p>
            <a:pPr lvl="0"/>
            <a:r>
              <a:rPr lang="da-DK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54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9DCCB-1D64-4F91-A723-04FC014E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76B60-5E70-4821-86D9-B663841B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" name="Grafik 56">
            <a:extLst>
              <a:ext uri="{FF2B5EF4-FFF2-40B4-BE49-F238E27FC236}">
                <a16:creationId xmlns:a16="http://schemas.microsoft.com/office/drawing/2014/main" id="{10AFA173-6831-E948-9B84-9603DC77A1B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FA5E4E-766F-724E-8F8F-CC1E0A15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1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6" r:id="rId5"/>
    <p:sldLayoutId id="2147483659" r:id="rId6"/>
    <p:sldLayoutId id="2147483658" r:id="rId7"/>
    <p:sldLayoutId id="2147483666" r:id="rId8"/>
    <p:sldLayoutId id="2147483662" r:id="rId9"/>
    <p:sldLayoutId id="2147483652" r:id="rId10"/>
    <p:sldLayoutId id="2147483664" r:id="rId11"/>
    <p:sldLayoutId id="2147483653" r:id="rId12"/>
    <p:sldLayoutId id="2147483660" r:id="rId13"/>
    <p:sldLayoutId id="2147483663" r:id="rId14"/>
    <p:sldLayoutId id="2147483661" r:id="rId15"/>
    <p:sldLayoutId id="2147483651" r:id="rId16"/>
    <p:sldLayoutId id="2147483669" r:id="rId17"/>
    <p:sldLayoutId id="2147483655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38163" indent="-265113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01688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76325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39850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9DCCB-1D64-4F91-A723-04FC014E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76B60-5E70-4821-86D9-B663841B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" name="Grafik 56">
            <a:extLst>
              <a:ext uri="{FF2B5EF4-FFF2-40B4-BE49-F238E27FC236}">
                <a16:creationId xmlns:a16="http://schemas.microsoft.com/office/drawing/2014/main" id="{10AFA173-6831-E948-9B84-9603DC77A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FA5E4E-766F-724E-8F8F-CC1E0A15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2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9" r:id="rId18"/>
    <p:sldLayoutId id="214748368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38163" indent="-265113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01688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76325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39850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9DCCB-1D64-4F91-A723-04FC014E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76B60-5E70-4821-86D9-B663841B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" name="Grafik 56">
            <a:extLst>
              <a:ext uri="{FF2B5EF4-FFF2-40B4-BE49-F238E27FC236}">
                <a16:creationId xmlns:a16="http://schemas.microsoft.com/office/drawing/2014/main" id="{10AFA173-6831-E948-9B84-9603DC77A1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FA5E4E-766F-724E-8F8F-CC1E0A15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Grafik 56">
            <a:extLst>
              <a:ext uri="{FF2B5EF4-FFF2-40B4-BE49-F238E27FC236}">
                <a16:creationId xmlns:a16="http://schemas.microsoft.com/office/drawing/2014/main" id="{EAA24B45-2351-306F-D8C1-06DE1BB64F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38163" indent="-265113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01688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76325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39850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139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orient="horz" pos="390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245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9DCCB-1D64-4F91-A723-04FC014E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76B60-5E70-4821-86D9-B663841B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" name="Grafik 56">
            <a:extLst>
              <a:ext uri="{FF2B5EF4-FFF2-40B4-BE49-F238E27FC236}">
                <a16:creationId xmlns:a16="http://schemas.microsoft.com/office/drawing/2014/main" id="{10AFA173-6831-E948-9B84-9603DC77A1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509375" y="6225508"/>
            <a:ext cx="464217" cy="46421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FA5E4E-766F-724E-8F8F-CC1E0A15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35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EA2B195-2A6C-4DF8-B269-563C705C2F5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75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38163" indent="-265113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801688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76325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339850" indent="-254000" algn="l" defTabSz="914400" rtl="0" eaLnBrk="1" latinLnBrk="0" hangingPunct="1">
        <a:lnSpc>
          <a:spcPts val="1820"/>
        </a:lnSpc>
        <a:spcBef>
          <a:spcPts val="600"/>
        </a:spcBef>
        <a:buFont typeface="Normal systemskrift"/>
        <a:buChar char="—"/>
        <a:tabLst/>
        <a:defRPr sz="1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danskindustri.dk/arkiv/analyser/2024/11/energirenovering/" TargetMode="Externa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www.statistikbanken.dk/PRIS91" TargetMode="Externa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klimaraadet.dk/da/rapport/statusrapport-2025" TargetMode="Externa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mailto:info@eaea.dk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linkedin.com/company/ea-energianalyse" TargetMode="External"/><Relationship Id="rId5" Type="http://schemas.openxmlformats.org/officeDocument/2006/relationships/image" Target="../media/image15.sv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hyperlink" Target="https://www.ea-energianalyse.dk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1C7A5953-B959-504B-9D3C-09B51029135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r="486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974DB13-1B99-3A4E-A153-AAF55DC01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60844"/>
            <a:ext cx="4033381" cy="3962857"/>
          </a:xfrm>
        </p:spPr>
        <p:txBody>
          <a:bodyPr/>
          <a:lstStyle/>
          <a:p>
            <a:r>
              <a:rPr lang="da-DK" sz="3200"/>
              <a:t>Investeringsbehov</a:t>
            </a:r>
            <a:br>
              <a:rPr lang="da-DK"/>
            </a:br>
            <a:br>
              <a:rPr lang="da-DK"/>
            </a:br>
            <a:r>
              <a:rPr lang="da-DK" sz="2800"/>
              <a:t>EED-krav</a:t>
            </a:r>
            <a:br>
              <a:rPr lang="da-DK" sz="2800"/>
            </a:br>
            <a:r>
              <a:rPr lang="da-DK" sz="2800"/>
              <a:t>(3% årlig renovering)</a:t>
            </a:r>
            <a:endParaRPr lang="da-DK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69447EAE-BF42-CF49-B835-A54D1D56B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4496" r="23070"/>
          <a:stretch/>
        </p:blipFill>
        <p:spPr>
          <a:xfrm>
            <a:off x="9666514" y="-1"/>
            <a:ext cx="2525486" cy="1844316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5F65F39C-DBBC-1449-BF83-C255E4E7E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20" r="1220"/>
          <a:stretch>
            <a:fillRect/>
          </a:stretch>
        </p:blipFill>
        <p:spPr bwMode="auto">
          <a:xfrm>
            <a:off x="10240304" y="354865"/>
            <a:ext cx="1877048" cy="5227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59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3F498C-11B2-0215-2504-F7D8458C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Baggrund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8542A-607C-3DD3-98CD-F1A599807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/>
              <a:t>EED-kravet går på, at 3% af den offentlige bygningsmasse skal hæves til minimum energimærke B årligt.</a:t>
            </a:r>
          </a:p>
          <a:p>
            <a:r>
              <a:rPr lang="da-DK"/>
              <a:t>Hvis det forudsættes, at dette skal gøres med lavest mulig investering, vil det være bygninger, som i dag har energimærke C, som hæves til energimærke B.</a:t>
            </a:r>
          </a:p>
          <a:p>
            <a:r>
              <a:rPr lang="da-DK"/>
              <a:t>Ud af 28 millioner opvarmede kvadratmeter offentlige bygninger, er 9,2 millioner i dag energimærke C.</a:t>
            </a:r>
          </a:p>
          <a:p>
            <a:pPr lvl="1"/>
            <a:r>
              <a:rPr lang="da-DK"/>
              <a:t>842.000 kvadratmeter skal årligt renoveres, så de rykker fra energimærke C til energimærke B</a:t>
            </a:r>
          </a:p>
          <a:p>
            <a:pPr lvl="1"/>
            <a:r>
              <a:rPr lang="da-DK"/>
              <a:t>Baseret på tal fra Dansk Industri (</a:t>
            </a:r>
            <a:r>
              <a:rPr lang="da-DK">
                <a:hlinkClick r:id="rId2"/>
              </a:rPr>
              <a:t>Energirenoveringer i offentlige bygninger – DI</a:t>
            </a:r>
            <a:r>
              <a:rPr lang="da-DK"/>
              <a:t>)</a:t>
            </a:r>
          </a:p>
          <a:p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1B4F-3EF7-20BE-6A0B-0013AA916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EA2B195-2A6C-4DF8-B269-563C705C2F5D}" type="slidenum">
              <a:rPr lang="da-DK" smtClean="0"/>
              <a:pPr/>
              <a:t>1</a:t>
            </a:fld>
            <a:endParaRPr lang="da-DK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DD14F969-8D13-D001-8BDC-C107BF6746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681141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8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32AA8-8B38-D74F-EBD8-7E321FD8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Økonomi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B0095B-7715-BF3C-51CF-8102DF577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/>
              <a:t>Investeringsbehov bestemt fra SBi </a:t>
            </a:r>
            <a:r>
              <a:rPr lang="da-DK" i="1"/>
              <a:t>“Varmebesparelser i eksisterende bygninger”</a:t>
            </a:r>
            <a:r>
              <a:rPr lang="da-DK"/>
              <a:t> fra 2017.</a:t>
            </a:r>
          </a:p>
          <a:p>
            <a:r>
              <a:rPr lang="da-DK"/>
              <a:t>Priserne er fremskrevet til 2025-niveau pba. Producentprisindeks fra DST (</a:t>
            </a:r>
            <a:r>
              <a:rPr lang="da-DK">
                <a:hlinkClick r:id="rId2"/>
              </a:rPr>
              <a:t>Statistikbanken</a:t>
            </a:r>
            <a:r>
              <a:rPr lang="da-DK"/>
              <a:t>) (kategori: Renovering og vedligeholdelse i alt).</a:t>
            </a:r>
          </a:p>
          <a:p>
            <a:pPr lvl="1"/>
            <a:r>
              <a:rPr lang="da-DK"/>
              <a:t>41,6% forøgelse ift. 2016. </a:t>
            </a:r>
          </a:p>
          <a:p>
            <a:r>
              <a:rPr lang="da-DK"/>
              <a:t>Investeringen er opdelt i en ”basisinvestering”, hvor bygningen renoveres til byggeteknisk acceptabel standard og en ”energiinvestering”, som udelukkende fokuserer på energitiltag.</a:t>
            </a:r>
          </a:p>
          <a:p>
            <a:pPr lvl="1"/>
            <a:r>
              <a:rPr lang="da-DK"/>
              <a:t>Der medtages investeringer op til SBi scenarie 4.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727218-46D4-B034-1CCD-F83D1B33E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EA2B195-2A6C-4DF8-B269-563C705C2F5D}" type="slidenum">
              <a:rPr lang="da-DK" smtClean="0"/>
              <a:pPr/>
              <a:t>2</a:t>
            </a:fld>
            <a:endParaRPr lang="da-DK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9B7EBCB4-A4B7-373A-03F1-A098632209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59246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96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F5063-9588-EDEB-0BD9-8DE77B02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Nuværende 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3000C6-5ACC-FB47-4135-BE53237178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/>
              <a:t>Pba. af Klimarådets nyeste </a:t>
            </a:r>
            <a:r>
              <a:rPr lang="da-DK" i="1"/>
              <a:t>”Statusrapport 2025” </a:t>
            </a:r>
            <a:r>
              <a:rPr lang="da-DK"/>
              <a:t>(</a:t>
            </a:r>
            <a:r>
              <a:rPr lang="da-DK">
                <a:hlinkClick r:id="rId2"/>
              </a:rPr>
              <a:t>Statusrapport 2025 | Klimarådet</a:t>
            </a:r>
            <a:r>
              <a:rPr lang="da-DK"/>
              <a:t>) vurderes det nuværende renoveringsniveau for offentlige bygninger at være 2% årligt.</a:t>
            </a:r>
          </a:p>
          <a:p>
            <a:r>
              <a:rPr lang="da-DK"/>
              <a:t>Vi har ikke haft adgang til data om hvilke bygninger der bliver renoveret, så det er beregningsmæssigt forudsat, at alle de bygninger, som årligt bliver renoveret i det nuværende forløb, er bygninger med energimærke C, som rykkes til energimærke B.</a:t>
            </a:r>
          </a:p>
          <a:p>
            <a:r>
              <a:rPr lang="da-DK"/>
              <a:t>Med den nuværende renoveringsforløb renoveres således årligt 561.000 m2.</a:t>
            </a:r>
          </a:p>
          <a:p>
            <a:pPr lvl="1"/>
            <a:r>
              <a:rPr lang="da-DK"/>
              <a:t>Det giver en manko på 281.000 m2 for at indfri EED-kravet på 3% årlig renovering til energimærke B.</a:t>
            </a:r>
          </a:p>
          <a:p>
            <a:r>
              <a:rPr lang="da-DK"/>
              <a:t>Samlet investeringsbehov i det nuværende forløb er beregnet til 794 mio. kr./år</a:t>
            </a:r>
          </a:p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13307E-38B9-3493-7546-296130032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EA2B195-2A6C-4DF8-B269-563C705C2F5D}" type="slidenum">
              <a:rPr lang="da-DK" smtClean="0"/>
              <a:pPr/>
              <a:t>3</a:t>
            </a:fld>
            <a:endParaRPr lang="da-DK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CE227CE3-B702-7E99-0F64-7E2EB77872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6679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10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9923B-341B-3455-DA9A-1431569E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EED-krav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A5FB93-6F54-CD98-0C4A-1FA6C23B3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/>
              <a:t>Ift. det nuværende forløb skal der årligt renoveres yderligere 281.000 m2 offentlige bygninger, for at indfri 3%-kravet.</a:t>
            </a:r>
          </a:p>
          <a:p>
            <a:r>
              <a:rPr lang="da-DK"/>
              <a:t>Investeringsbehovet for at indfri kravet er beregnet til 1.191 mio. kr./år.</a:t>
            </a:r>
          </a:p>
          <a:p>
            <a:r>
              <a:rPr lang="da-DK" b="1"/>
              <a:t>Det er en merinvestering på 397 mio. kr./år ift. det nuværende forløb.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69DC59-15C0-B893-3652-45950CA58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EA2B195-2A6C-4DF8-B269-563C705C2F5D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7" name="Pil: nedad 6">
            <a:extLst>
              <a:ext uri="{FF2B5EF4-FFF2-40B4-BE49-F238E27FC236}">
                <a16:creationId xmlns:a16="http://schemas.microsoft.com/office/drawing/2014/main" id="{D07898AD-B2CC-DCE5-96C1-0A70AA04B4E3}"/>
              </a:ext>
            </a:extLst>
          </p:cNvPr>
          <p:cNvSpPr/>
          <p:nvPr/>
        </p:nvSpPr>
        <p:spPr>
          <a:xfrm rot="18323644">
            <a:off x="8123688" y="2845562"/>
            <a:ext cx="275414" cy="877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11269384-D243-4E10-89EB-3F0AF8102D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34422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00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oto by Nhi Uyển">
            <a:extLst>
              <a:ext uri="{FF2B5EF4-FFF2-40B4-BE49-F238E27FC236}">
                <a16:creationId xmlns:a16="http://schemas.microsoft.com/office/drawing/2014/main" id="{B3C0683C-C6CE-42E2-9B48-70193AF4059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2507"/>
          <a:stretch/>
        </p:blipFill>
        <p:spPr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AD7843-C759-4B46-AD96-BDA1A35A5620}"/>
              </a:ext>
            </a:extLst>
          </p:cNvPr>
          <p:cNvSpPr/>
          <p:nvPr/>
        </p:nvSpPr>
        <p:spPr>
          <a:xfrm>
            <a:off x="-1" y="4365211"/>
            <a:ext cx="12192001" cy="2492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eelawadee" panose="020B05020402040202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8DA9E-8C9F-4F4E-A557-2F48BFA441DA}"/>
              </a:ext>
            </a:extLst>
          </p:cNvPr>
          <p:cNvSpPr txBox="1"/>
          <p:nvPr/>
        </p:nvSpPr>
        <p:spPr>
          <a:xfrm>
            <a:off x="991869" y="4462434"/>
            <a:ext cx="527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>
              <a:solidFill>
                <a:schemeClr val="bg1"/>
              </a:solidFill>
              <a:latin typeface="Leelawadee" panose="020B0502040204020203" pitchFamily="34" charset="-34"/>
            </a:endParaRPr>
          </a:p>
          <a:p>
            <a: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  <a:t>For any inquiry, contact:</a:t>
            </a:r>
          </a:p>
          <a:p>
            <a:r>
              <a:rPr lang="da-DK">
                <a:solidFill>
                  <a:schemeClr val="bg1"/>
                </a:solidFill>
                <a:latin typeface="Leelawadee" panose="020B05020402040202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info@eaea.dk</a:t>
            </a:r>
            <a:endParaRPr lang="da-DK">
              <a:solidFill>
                <a:schemeClr val="bg1"/>
              </a:solidFill>
              <a:latin typeface="Leelawadee" panose="020B0502040204020203" pitchFamily="34" charset="-34"/>
            </a:endParaRPr>
          </a:p>
          <a:p>
            <a:b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</a:br>
            <a:endParaRPr lang="da-DK">
              <a:solidFill>
                <a:schemeClr val="bg1"/>
              </a:solidFill>
              <a:latin typeface="Leelawadee" panose="020B0502040204020203" pitchFamily="34" charset="-34"/>
            </a:endParaRPr>
          </a:p>
          <a:p>
            <a: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  <a:t>Check out our website </a:t>
            </a:r>
            <a:b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</a:br>
            <a: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  <a:t>or find us on LinkedIn</a:t>
            </a:r>
            <a:br>
              <a:rPr lang="da-DK">
                <a:solidFill>
                  <a:schemeClr val="bg1"/>
                </a:solidFill>
                <a:latin typeface="Leelawadee" panose="020B0502040204020203" pitchFamily="34" charset="-34"/>
              </a:rPr>
            </a:br>
            <a:endParaRPr lang="da-DK">
              <a:solidFill>
                <a:schemeClr val="bg1"/>
              </a:solidFill>
              <a:latin typeface="Leelawadee" panose="020B0502040204020203" pitchFamily="34" charset="-34"/>
            </a:endParaRPr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2C329B6D-3FCD-4716-991A-4777111A7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1640" y="922020"/>
            <a:ext cx="5013960" cy="5013960"/>
          </a:xfrm>
          <a:prstGeom prst="rect">
            <a:avLst/>
          </a:prstGeom>
        </p:spPr>
      </p:pic>
      <p:pic>
        <p:nvPicPr>
          <p:cNvPr id="12" name="linkedin network social network linkedin logo">
            <a:hlinkClick r:id="rId6"/>
            <a:extLst>
              <a:ext uri="{FF2B5EF4-FFF2-40B4-BE49-F238E27FC236}">
                <a16:creationId xmlns:a16="http://schemas.microsoft.com/office/drawing/2014/main" id="{538766A9-D049-4796-ABC5-6820F5CE0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6988" y="5915936"/>
            <a:ext cx="495300" cy="495300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E5561621-373E-4A9B-2351-FF2B49B2F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356" y="5846834"/>
            <a:ext cx="615950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0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" val="&lt;smart xmlns:xsd=&quot;http://www.w3.org/2001/XMLSchema&quot; xmlns:xsi=&quot;http://www.w3.org/2001/XMLSchema-instance&quot;&gt;&lt;presentationSettings&gt;&lt;agenda createSections=&quot;false&quot; enableNavigation=&quot;false&quot; hideNavigationUnderline=&quot;false&quot; id=&quot;26c53183-3fac-4644-8f8e-ac9d0256d5c8&quot; isTouched=&quot;false&quot; mode=&quot;Agenda&quot; showDuration=&quot;false&quot; showHeaders=&quot;false&quot; showOnlyStartTime=&quot;false&quot; showPageNumber=&quot;false&quot; showResponsible=&quot;false&quot; showSubTopics=&quot;false&quot; showTimeSlot=&quot;false&quot; showTopicNumber=&quot;false&quot; slidesForSubTopics=&quot;false&quot; timeFormat=&quot;00000000-0000-0000-0000-000000000000&quot; title=&quot;Agenda&quot;&gt;&lt;columns&gt;&lt;column displayIndex=&quot;0&quot; header=&quot;#&quot; id=&quot;8fc7e105-5a32-4a72-bc85-7d3ff1e7b9d7&quot; visible=&quot;true&quot; width=&quot;170&quot; /&gt;&lt;column displayIndex=&quot;1&quot; header=&quot;Topic&quot; id=&quot;8f81a0ad-7497-4bbb-a001-838bad8c0faa&quot; visible=&quot;true&quot; width=&quot;160&quot; /&gt;&lt;column displayIndex=&quot;2&quot; header=&quot;Responsible&quot; id=&quot;2f9b06db-11e3-45bc-aecb-cf6141b9856b&quot; visible=&quot;true&quot; width=&quot;165&quot; /&gt;&lt;column displayIndex=&quot;3&quot; header=&quot;Duration&quot; id=&quot;99d05e97-02f5-4087-be8e-b10736e0c9ca&quot; visible=&quot;true&quot; width=&quot;150&quot; /&gt;&lt;column displayIndex=&quot;4&quot; header=&quot;Time&quot; id=&quot;fd356bfd-687f-40e8-b861-574837edbc46&quot; visible=&quot;true&quot; width=&quot;180&quot; /&gt;&lt;column displayIndex=&quot;5&quot; header=&quot;Page&quot; id=&quot;db91063f-fada-4f32-86c9-9368cd93fa26&quot; visible=&quot;true&quot; width=&quot;170&quot; /&gt;&lt;/columns&gt;&lt;layout /&gt;&lt;rows /&gt;&lt;/agenda&gt;&lt;template id=&quot;https://eaenergianalyse.sharepoint.com/EaLayouts/Shared Documents/Ea PowerPoint/x. Templates/Slide masters/Ea Energy Analyses.169.potx&quot; lastModified=&quot;2024-12-18T10:54:06Z&quot; mimeType=&quot;application/vnd.openxmlformats-officedocument.presentationml.slidemaster.169&quot; name=&quot;Ea Energy Analyses&quot; slideMasterName=&quot;Office-tema&quot;&gt;&lt;LayoutNames&gt;&lt;Name&gt;Titelslide&lt;/Name&gt;&lt;Name&gt;Titel og indholdsobjekt&lt;/Name&gt;&lt;Name&gt;halvsidesopdeling&lt;/Name&gt;&lt;Name&gt;4_Title and Content&lt;/Name&gt;&lt;Name&gt;1_Title and Content&lt;/Name&gt;&lt;Name&gt;3_Title and Content&lt;/Name&gt;&lt;Name&gt;2_Title and Content&lt;/Name&gt;&lt;Name&gt;3_Section Header&lt;/Name&gt;&lt;Name&gt;2_Section Header&lt;/Name&gt;&lt;Name&gt;To indholdsobjekter&lt;/Name&gt;&lt;Name&gt;1_Comparison&lt;/Name&gt;&lt;Name&gt;Sammenligning&lt;/Name&gt;&lt;Name&gt;Time line&lt;/Name&gt;&lt;Name&gt;Quote&lt;/Name&gt;&lt;Name&gt;2_Blank&lt;/Name&gt;&lt;Name&gt;Agenda&lt;/Name&gt;&lt;Name&gt;Om os&lt;/Name&gt;&lt;Name&gt;Tom&lt;/Name&gt;&lt;/LayoutNames&gt;&lt;/template&gt;&lt;theme&gt;&lt;recentColors /&gt;&lt;/theme&gt;&lt;rules&gt;&lt;disabled /&gt;&lt;/rules&gt;&lt;/presentationSettings&gt;&lt;/smart&gt;"/>
</p:tagLst>
</file>

<file path=ppt/theme/theme1.xml><?xml version="1.0" encoding="utf-8"?>
<a:theme xmlns:a="http://schemas.openxmlformats.org/drawingml/2006/main" name="Office-tema">
  <a:themeElements>
    <a:clrScheme name="Custom 1">
      <a:dk1>
        <a:srgbClr val="000000"/>
      </a:dk1>
      <a:lt1>
        <a:srgbClr val="FFFFFF"/>
      </a:lt1>
      <a:dk2>
        <a:srgbClr val="516067"/>
      </a:dk2>
      <a:lt2>
        <a:srgbClr val="E3E1E6"/>
      </a:lt2>
      <a:accent1>
        <a:srgbClr val="97271B"/>
      </a:accent1>
      <a:accent2>
        <a:srgbClr val="70808A"/>
      </a:accent2>
      <a:accent3>
        <a:srgbClr val="516B49"/>
      </a:accent3>
      <a:accent4>
        <a:srgbClr val="B59E12"/>
      </a:accent4>
      <a:accent5>
        <a:srgbClr val="757E59"/>
      </a:accent5>
      <a:accent6>
        <a:srgbClr val="664C53"/>
      </a:accent6>
      <a:hlink>
        <a:srgbClr val="A15538"/>
      </a:hlink>
      <a:folHlink>
        <a:srgbClr val="283841"/>
      </a:folHlink>
    </a:clrScheme>
    <a:fontScheme name="Custom 1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erLibrary5vpw5tc5y2h.potx" id="{E3724A43-BCF7-4AD2-9736-FC7C144AF5F4}" vid="{84ED100A-1FCF-40BF-8DE2-64C555075498}"/>
    </a:ext>
  </a:extLst>
</a:theme>
</file>

<file path=ppt/theme/theme2.xml><?xml version="1.0" encoding="utf-8"?>
<a:theme xmlns:a="http://schemas.openxmlformats.org/drawingml/2006/main" name="1_Office Theme">
  <a:themeElements>
    <a:clrScheme name="EA Temafarver 5">
      <a:dk1>
        <a:srgbClr val="000000"/>
      </a:dk1>
      <a:lt1>
        <a:srgbClr val="FFFFFF"/>
      </a:lt1>
      <a:dk2>
        <a:srgbClr val="516067"/>
      </a:dk2>
      <a:lt2>
        <a:srgbClr val="E3E1E6"/>
      </a:lt2>
      <a:accent1>
        <a:srgbClr val="97271B"/>
      </a:accent1>
      <a:accent2>
        <a:srgbClr val="70808A"/>
      </a:accent2>
      <a:accent3>
        <a:srgbClr val="516B49"/>
      </a:accent3>
      <a:accent4>
        <a:srgbClr val="B59E12"/>
      </a:accent4>
      <a:accent5>
        <a:srgbClr val="757E59"/>
      </a:accent5>
      <a:accent6>
        <a:srgbClr val="664C53"/>
      </a:accent6>
      <a:hlink>
        <a:srgbClr val="A15538"/>
      </a:hlink>
      <a:folHlink>
        <a:srgbClr val="283841"/>
      </a:folHlink>
    </a:clrScheme>
    <a:fontScheme name="Custom 3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erLibrary5vpw5tc5y2h.potx" id="{E3724A43-BCF7-4AD2-9736-FC7C144AF5F4}" vid="{84ED100A-1FCF-40BF-8DE2-64C555075498}"/>
    </a:ext>
  </a:extLst>
</a:theme>
</file>

<file path=ppt/theme/theme3.xml><?xml version="1.0" encoding="utf-8"?>
<a:theme xmlns:a="http://schemas.openxmlformats.org/drawingml/2006/main" name="Theme_leelawadee">
  <a:themeElements>
    <a:clrScheme name="Custom 6">
      <a:dk1>
        <a:srgbClr val="000000"/>
      </a:dk1>
      <a:lt1>
        <a:srgbClr val="FFFFFF"/>
      </a:lt1>
      <a:dk2>
        <a:srgbClr val="516067"/>
      </a:dk2>
      <a:lt2>
        <a:srgbClr val="E3E1E6"/>
      </a:lt2>
      <a:accent1>
        <a:srgbClr val="97271B"/>
      </a:accent1>
      <a:accent2>
        <a:srgbClr val="70808A"/>
      </a:accent2>
      <a:accent3>
        <a:srgbClr val="53AF47"/>
      </a:accent3>
      <a:accent4>
        <a:srgbClr val="B59E12"/>
      </a:accent4>
      <a:accent5>
        <a:srgbClr val="618652"/>
      </a:accent5>
      <a:accent6>
        <a:srgbClr val="C185B8"/>
      </a:accent6>
      <a:hlink>
        <a:srgbClr val="A15538"/>
      </a:hlink>
      <a:folHlink>
        <a:srgbClr val="283841"/>
      </a:folHlink>
    </a:clrScheme>
    <a:fontScheme name="Custom 1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leelawadee" id="{FFC8AF3C-C784-48E7-BB85-21C9B1C434F5}" vid="{8CE6E16A-1BBA-488A-9D13-294499A9E1D4}"/>
    </a:ext>
  </a:extLst>
</a:theme>
</file>

<file path=ppt/theme/theme4.xml><?xml version="1.0" encoding="utf-8"?>
<a:theme xmlns:a="http://schemas.openxmlformats.org/drawingml/2006/main" name="2_Office Theme">
  <a:themeElements>
    <a:clrScheme name="EA Temafarver 5">
      <a:dk1>
        <a:srgbClr val="000000"/>
      </a:dk1>
      <a:lt1>
        <a:srgbClr val="FFFFFF"/>
      </a:lt1>
      <a:dk2>
        <a:srgbClr val="516067"/>
      </a:dk2>
      <a:lt2>
        <a:srgbClr val="E3E1E6"/>
      </a:lt2>
      <a:accent1>
        <a:srgbClr val="97271B"/>
      </a:accent1>
      <a:accent2>
        <a:srgbClr val="70808A"/>
      </a:accent2>
      <a:accent3>
        <a:srgbClr val="516B49"/>
      </a:accent3>
      <a:accent4>
        <a:srgbClr val="B59E12"/>
      </a:accent4>
      <a:accent5>
        <a:srgbClr val="757E59"/>
      </a:accent5>
      <a:accent6>
        <a:srgbClr val="664C53"/>
      </a:accent6>
      <a:hlink>
        <a:srgbClr val="A15538"/>
      </a:hlink>
      <a:folHlink>
        <a:srgbClr val="283841"/>
      </a:folHlink>
    </a:clrScheme>
    <a:fontScheme name="Custom 3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erLibrary5vpw5tc5y2h.potx" id="{E3724A43-BCF7-4AD2-9736-FC7C144AF5F4}" vid="{84ED100A-1FCF-40BF-8DE2-64C55507549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B5AD097-6EB7-4029-8F9F-443FC7B7EB27}">
  <we:reference id="wa104178141" version="3.10.0.124" store="en-US" storeType="OMEX"/>
  <we:alternateReferences>
    <we:reference id="wa104178141" version="3.10.0.124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4BF6DB5-1E20-424C-9F9C-31F7393798AC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smart settings="{&quot;Id&quot;:&quot;bea5c20c-6d97-4461-9724-8e420335d280&quot;,&quot;DisplayName&quot;:&quot;Comment box&quot;,&quot;Type&quot;:&quot;Smart.Shape.Quick&quot;}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88C1C6C6D02645B2303148A781CA16" ma:contentTypeVersion="4" ma:contentTypeDescription="Opret et nyt dokument." ma:contentTypeScope="" ma:versionID="2654b1629a7a2c52d43a343d24cb0822">
  <xsd:schema xmlns:xsd="http://www.w3.org/2001/XMLSchema" xmlns:xs="http://www.w3.org/2001/XMLSchema" xmlns:p="http://schemas.microsoft.com/office/2006/metadata/properties" xmlns:ns2="8dd7e651-0731-4be9-b6df-0e556d9b343b" targetNamespace="http://schemas.microsoft.com/office/2006/metadata/properties" ma:root="true" ma:fieldsID="5fcfadef83ab56dfd3c30a96ec04ccb6" ns2:_="">
    <xsd:import namespace="8dd7e651-0731-4be9-b6df-0e556d9b3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7e651-0731-4be9-b6df-0e556d9b3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2C678-B949-4BC3-80CF-19760B94FD51}">
  <ds:schemaRefs>
    <ds:schemaRef ds:uri="053a9621-b607-4c50-aaed-49da53a13124"/>
    <ds:schemaRef ds:uri="84aab917-81b5-4468-b008-29c64c580e5a"/>
    <ds:schemaRef ds:uri="eb026a62-44de-4e59-97f7-b359f8b5e7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173EC6-98E3-432A-A2C2-37A587B714A6}">
  <ds:schemaRefs/>
</ds:datastoreItem>
</file>

<file path=customXml/itemProps3.xml><?xml version="1.0" encoding="utf-8"?>
<ds:datastoreItem xmlns:ds="http://schemas.openxmlformats.org/officeDocument/2006/customXml" ds:itemID="{74DB5316-73D0-4C5C-B70E-DA1B047D9B90}">
  <ds:schemaRefs>
    <ds:schemaRef ds:uri="8dd7e651-0731-4be9-b6df-0e556d9b34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73960C1-C0C9-4364-AF5C-33D026146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 Energy Analyses.169</Template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Office-tema</vt:lpstr>
      <vt:lpstr>1_Office Theme</vt:lpstr>
      <vt:lpstr>Theme_leelawadee</vt:lpstr>
      <vt:lpstr>2_Office Theme</vt:lpstr>
      <vt:lpstr>Investeringsbehov  EED-krav (3% årlig renovering)</vt:lpstr>
      <vt:lpstr>Baggrund</vt:lpstr>
      <vt:lpstr>Økonomi</vt:lpstr>
      <vt:lpstr>Nuværende forløb</vt:lpstr>
      <vt:lpstr>EED-krav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Rune Rysbjerg Møller</dc:creator>
  <cp:revision>1</cp:revision>
  <cp:lastPrinted>2022-02-10T10:19:54Z</cp:lastPrinted>
  <dcterms:created xsi:type="dcterms:W3CDTF">2025-03-17T11:53:03Z</dcterms:created>
  <dcterms:modified xsi:type="dcterms:W3CDTF">2025-03-17T14:28:12Z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0x010100C888C1C6C6D02645B2303148A781CA16</vt:lpwstr>
  </property>
  <property fmtid="{D5CDD505-2E9C-101B-9397-08002B2CF9AE}" pid="3" name="MediaServiceImageTags">
    <vt:lpwstr/>
  </property>
</Properties>
</file>